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1" r:id="rId6"/>
    <p:sldId id="266" r:id="rId7"/>
    <p:sldId id="265" r:id="rId8"/>
    <p:sldId id="260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81453-7499-40CA-97EC-C0BC3CDBE7BC}" type="datetimeFigureOut">
              <a:rPr lang="en-US" smtClean="0"/>
              <a:t>9/9/2014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D0CDE-2FF6-45CE-B378-808675D96A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54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203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13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25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0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5969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013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605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0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9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54" r:id="rId3"/>
    <p:sldLayoutId id="2147483652" r:id="rId4"/>
    <p:sldLayoutId id="2147483656" r:id="rId5"/>
    <p:sldLayoutId id="2147483657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56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02920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562600" y="822436"/>
            <a:ext cx="2834650" cy="2911364"/>
            <a:chOff x="5486399" y="1066799"/>
            <a:chExt cx="3276601" cy="3276601"/>
          </a:xfrm>
        </p:grpSpPr>
        <p:sp>
          <p:nvSpPr>
            <p:cNvPr id="3" name="Rounded Rectangle 2"/>
            <p:cNvSpPr/>
            <p:nvPr/>
          </p:nvSpPr>
          <p:spPr>
            <a:xfrm>
              <a:off x="5486399" y="1066799"/>
              <a:ext cx="3276601" cy="327660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 smtClean="0">
                <a:solidFill>
                  <a:srgbClr val="315683"/>
                </a:solidFill>
                <a:latin typeface="Century Gothic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638799" y="1770616"/>
              <a:ext cx="2928938" cy="1204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itchFamily="34" charset="0"/>
                </a:rPr>
                <a:t>Highly Visible ad placed on the area’s #1 site for Home Buyers with over 500,000 page views monthly!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20976" y="3733800"/>
              <a:ext cx="1409705" cy="4572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itchFamily="34" charset="0"/>
                </a:rPr>
                <a:t>$1,500</a:t>
              </a:r>
              <a:endPara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791200" y="2971249"/>
              <a:ext cx="2667001" cy="469423"/>
            </a:xfrm>
            <a:prstGeom prst="round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966431" y="2986828"/>
              <a:ext cx="2338766" cy="3932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buClr>
                  <a:srgbClr val="000000"/>
                </a:buClr>
                <a:buSzPct val="25000"/>
              </a:pPr>
              <a:r>
                <a:rPr lang="en-US" sz="1400" b="1" dirty="0" smtClean="0">
                  <a:solidFill>
                    <a:schemeClr val="lt1"/>
                  </a:solidFill>
                  <a:latin typeface="Century Gothic" pitchFamily="34" charset="0"/>
                  <a:ea typeface="Calibri"/>
                  <a:cs typeface="Calibri"/>
                  <a:sym typeface="Calibri"/>
                  <a:rtl val="0"/>
                </a:rPr>
                <a:t>Monthly</a:t>
              </a:r>
              <a:r>
                <a:rPr lang="en-US" sz="1600" b="1" dirty="0" smtClean="0">
                  <a:solidFill>
                    <a:schemeClr val="lt1"/>
                  </a:solidFill>
                  <a:latin typeface="Century Gothic" pitchFamily="34" charset="0"/>
                  <a:ea typeface="Calibri"/>
                  <a:cs typeface="Calibri"/>
                  <a:sym typeface="Calibri"/>
                  <a:rtl val="0"/>
                </a:rPr>
                <a:t> </a:t>
              </a:r>
              <a:r>
                <a:rPr lang="en-US" sz="1600" b="1" dirty="0">
                  <a:solidFill>
                    <a:schemeClr val="lt1"/>
                  </a:solidFill>
                  <a:latin typeface="Century Gothic" pitchFamily="34" charset="0"/>
                  <a:ea typeface="Calibri"/>
                  <a:cs typeface="Calibri"/>
                  <a:sym typeface="Calibri"/>
                  <a:rtl val="0"/>
                </a:rPr>
                <a:t>Investment</a:t>
              </a:r>
              <a:endParaRPr lang="en-US" sz="1600" b="1" i="1" dirty="0">
                <a:solidFill>
                  <a:schemeClr val="lt1"/>
                </a:solidFill>
                <a:latin typeface="Century Gothic" pitchFamily="34" charset="0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791200" y="1332535"/>
              <a:ext cx="2667001" cy="523841"/>
            </a:xfrm>
            <a:prstGeom prst="round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75698" y="1400564"/>
              <a:ext cx="2298002" cy="3570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buClr>
                  <a:srgbClr val="000000"/>
                </a:buClr>
                <a:buSzPct val="25000"/>
              </a:pPr>
              <a:r>
                <a:rPr lang="en-US" sz="1400" b="1" dirty="0" smtClean="0">
                  <a:solidFill>
                    <a:schemeClr val="lt1"/>
                  </a:solidFill>
                  <a:latin typeface="Century Gothic" pitchFamily="34" charset="0"/>
                  <a:ea typeface="Calibri"/>
                  <a:cs typeface="Calibri"/>
                  <a:sym typeface="Calibri"/>
                  <a:rtl val="0"/>
                </a:rPr>
                <a:t>Expanding Pencil Ad</a:t>
              </a:r>
              <a:endParaRPr lang="en-US" sz="1400" b="1" i="1" dirty="0">
                <a:solidFill>
                  <a:schemeClr val="lt1"/>
                </a:solidFill>
                <a:latin typeface="Century Gothic" pitchFamily="34" charset="0"/>
                <a:ea typeface="Calibri"/>
                <a:cs typeface="Calibri"/>
                <a:sym typeface="Calibri"/>
                <a:rtl val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533400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8" r="23943"/>
          <a:stretch/>
        </p:blipFill>
        <p:spPr>
          <a:xfrm>
            <a:off x="381000" y="650375"/>
            <a:ext cx="4381379" cy="4257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367032"/>
            <a:ext cx="4392587" cy="16353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t="3396" r="749" b="2926"/>
          <a:stretch/>
        </p:blipFill>
        <p:spPr>
          <a:xfrm>
            <a:off x="383931" y="1524000"/>
            <a:ext cx="4378448" cy="17728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42" y="4029639"/>
            <a:ext cx="7329631" cy="272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400"/>
            <a:ext cx="9144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32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22"/>
          <a:stretch/>
        </p:blipFill>
        <p:spPr>
          <a:xfrm>
            <a:off x="4038600" y="685800"/>
            <a:ext cx="4800600" cy="428925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4800" y="990600"/>
            <a:ext cx="3276601" cy="350520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315683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30741"/>
            <a:ext cx="29289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Logo on all Mortgage Calculators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Appears on all Search Result Pages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Highly visible position shows you as the lender of choice for the region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39377" y="3886201"/>
            <a:ext cx="1409705" cy="4572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$988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1" y="3406705"/>
            <a:ext cx="2667000" cy="382318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81346" y="3429001"/>
            <a:ext cx="1880643" cy="317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en-US" sz="1400" b="1" dirty="0" smtClean="0">
                <a:solidFill>
                  <a:schemeClr val="lt1"/>
                </a:solidFill>
                <a:latin typeface="Century Gothic" pitchFamily="34" charset="0"/>
                <a:ea typeface="Calibri"/>
                <a:cs typeface="Calibri"/>
                <a:sym typeface="Calibri"/>
                <a:rtl val="0"/>
              </a:rPr>
              <a:t>Monthly </a:t>
            </a:r>
            <a:r>
              <a:rPr lang="en-US" sz="1400" b="1" dirty="0">
                <a:solidFill>
                  <a:schemeClr val="lt1"/>
                </a:solidFill>
                <a:latin typeface="Century Gothic" pitchFamily="34" charset="0"/>
                <a:ea typeface="Calibri"/>
                <a:cs typeface="Calibri"/>
                <a:sym typeface="Calibri"/>
                <a:rtl val="0"/>
              </a:rPr>
              <a:t>Investment</a:t>
            </a:r>
            <a:endParaRPr lang="en-US" sz="1400" b="1" i="1" dirty="0">
              <a:solidFill>
                <a:schemeClr val="lt1"/>
              </a:solidFill>
              <a:latin typeface="Century Gothic" pitchFamily="34" charset="0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02920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09601" y="1112462"/>
            <a:ext cx="2667000" cy="563939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118529" y="1111375"/>
            <a:ext cx="1651413" cy="565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en-US" sz="1400" b="1" dirty="0" smtClean="0">
                <a:solidFill>
                  <a:schemeClr val="lt1"/>
                </a:solidFill>
                <a:latin typeface="Century Gothic" pitchFamily="34" charset="0"/>
                <a:ea typeface="Calibri"/>
                <a:cs typeface="Calibri"/>
                <a:sym typeface="Calibri"/>
                <a:rtl val="0"/>
              </a:rPr>
              <a:t>Premiere Lender </a:t>
            </a:r>
          </a:p>
          <a:p>
            <a:pPr lvl="0" algn="ctr"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en-US" sz="1400" b="1" dirty="0" smtClean="0">
                <a:solidFill>
                  <a:schemeClr val="lt1"/>
                </a:solidFill>
                <a:latin typeface="Century Gothic" pitchFamily="34" charset="0"/>
                <a:ea typeface="Calibri"/>
                <a:cs typeface="Calibri"/>
                <a:sym typeface="Calibri"/>
                <a:rtl val="0"/>
              </a:rPr>
              <a:t>Sponsorship</a:t>
            </a:r>
            <a:endParaRPr lang="en-US" sz="1400" b="1" i="1" dirty="0">
              <a:solidFill>
                <a:schemeClr val="lt1"/>
              </a:solidFill>
              <a:latin typeface="Century Gothic" pitchFamily="34" charset="0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33400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400"/>
            <a:ext cx="9144000" cy="1447800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xQTEhQUExQTFhUXGBUYGRIYGBgfFxgXFxoXFxwXHRkeHSggGB0lGxQVITMkJSsrMC4uGh8zODMsNygtMCsBCgoKDQ0OGA8QFDckHBwsLDc3NzEsKy00Mjc0LCwsNywyNTcrLDQsNCw3LDQwNzc0MSwvLCw0NzMrLCssLC4sOP/AABEIALEBHAMBIgACEQEDEQH/xAAcAAEAAgMBAQEAAAAAAAAAAAAABQcEBggDAgH/xABGEAABAwICBwQGBwYFAwUAAAABAAIDBBESIQUGBxMxQVEiYXGBFDJCkaGxI1JicoKSshUzU6KzwTVDc5PRRIPhVGN0wtL/xAAaAQEAAgMBAAAAAAAAAAAAAAAAAQMCBAUG/8QAJhEBAAIBAwMCBwAAAAAAAAAAAAECAwQRIRMxURIiBUFxkaGx8P/aAAwDAQACEQMRAD8AvFERAREQEREBERAREQEREBERAWJX6QZFhxHtOIa1g9ZzjlYDz48AojWPWlkF2Ms+Xp7LPvHr3fJQepsb6iqdUSkuLBxP1nXAAHIAYsvBYzbnaGnk1cdSMVObT+G/IiLJuCIiAiIgIiICIiAiIgIiICIiAiIgIiICIiAiIgIiICIiAiIgIiwtK6Ujp2Y5HW6N9px6Ac0Ra0VjeZ4ZckgaCXEADMk8AFouseuBdeOnJDeBl5n7vQd/HwUNp/WGSpNj2Ywcox83H2j8AodU2v4cPVfEJv7cfEef7s/SVaWqGj9zTMuO0/tu/FwHk2w96r3V+g39RHH7N7u+63M+/h5q3FOOPms+F4uZyT9BERWuyIiICIiAiIgIiICIiAiIgIiICIiAiIgIiICIiAiIgIiICL5e8AEkgAZkngAtH1j1xveOmNhwM3M/d6ePu6qJmIUZ9RTDXe0prWLWdlPdjbPl+ryb3uP9uPgq6rq18zy+Rxc4+4DoByC8CV+Ki1pl5/U6q+eee3gRF9xRlzg1ouXEADvJsFi1W87O6CzHzEZuOBv3W8T5uy/CtxWNo6kEUTIxwa0DxPM+ZuVkrZrG0bPV6fF0sdaeBERSuEREBERAREQEREBERAREQEREBERAREQEREBERAREQFiaT0lHAzHI6w5Dm49AOZUZrFrNHTAtFny8mXyb3uPLw4/NVzX6Qknfjkdid05AdAOQWFr7OfqtfXF7a82/SR1g1jkqTb1IuUY597jzPdw+ahV7spJDwjkPg1x/ssiPQ1QeEEv5HD5hVTvLiXnLlt6p3mWAil2as1R/yXeZaPmVkM1Pqj7DR4vb/a6emfBGnzT2pP2lALZdQ6DeVGMjsxC/4nXDf/sfIL6ZqPUHi6Ifid/+Vt+rOh/RosBILy4uc4cOgAv3AfFZVrO/Lc0ejydWLXrtEJdERXO+IiICIiAiIgIiICIiAiIgIiICIiAiIgIiIPl7wBckAdTwUPW620MV8dXTgj2RI0u/KCSqv266Kw1EFRxbIwsN+AezMeBLXfyqsgEF/wBZtV0cz1XySH7Ebvm7CFBVu2iMfuqSR3+o9rf0hyp5frWkkAAkkgAAXJJyAA5lSLCrtsNa793HTxjvDnH3lwHwW96iUukZbVNfUSBpzjpA1jLA8HSYWh3g0nx6CK2b7ORDhqaxoM2RjhOYi6Od1f8Ap8eFmqBjN0fEDcRRgnMnA3j7l7tYBwAHgvpERERHaBEREiIiAiIgIiICIiAiIgIiICIiAiIgIiICIiAiIgIiICIiDUdqmifSNHTWF3RWmb/27l3vYXhc7rrR7AQQRcEWI6grmLSer8kdbJRxsc97ZCxjRxc3i0/kLSSeGaCLghc9zWMaXOcQGtaLkk8ABzV57OdnraQCeoDXVJ4N4thB5Dq/q7lwHMnL2fahsoG7yS0lS4Zv9mMH2Gf3dxPcMluqAiIgLGra+KEYpZI4x1e5rR7yVXW1HaA+mf6LSkCWwMk2RLMQuGtByxEEG54AjmbirtHaHrK+Rzo2Szvv2pXG4B42MjzYeF0F/O150cP+sp/J4I94WTR61UUptHV07j9USsxe691TUeyfSJF8MA7jLn8GkfFR2ktnekIQS6nL2jnG5r/5QcXwQdGgr9XMegtZ6uid9DK9oabGF9zHlyLD6vlY96vTUXXOLSEZsMEzLbyG97faaebT8OB7w2hEWl7QdfGUDRHGBJUuFww+qxv132z8G8T3cUG4yyBoJcQ0DiSbAeahJ9dNHsNnVlPccQJGm3uJXP1fpGs0hKA90s7z6sTQSB92MZNA628Spyk2XaReLmKOPufI2/ubiQXRS630Mhsyrpifq7xoJ8ibqaa4EXBBB5jgueq7ZlpGME7lsg/9t7SfcbE+QUPorTdXQSERPlhc09qFwOHwdG7L4X70HTyLTNQNfI68GN4EdS0XMYPZe367L526g5i/PitzQEXlVVLI2OkkcGsaC5zibAAZklUjrjtSnnc6OkLoYcxvBlLIOt/8sdAM+pHABc+kNKwQC800UQ+29rfmVEnXrR3/AKyD84t71QWiNXKytJdDDJLc5yn1Se+R5AJ8yVsI2UaRtfDAPs73P9Nvigu3R2naaf8Ac1EEh6MkaT7gbqRXMum9UKykGOaB7WjPets5o7y5pOHzspjVLaRVUhDZXOqIObHm72jqx5z8nZeHFB0Evwm3FYmiNJxVMLJoXB0bxcH4EEciDcEHgoDamL6Kqvus/qMQbQJW9R7wvtc1bN4wNKUdgP3h5fYeulUBERB8ueBxIHijXg8CD4Km9vjAZqS4B+jm/VGszYE0BtZYAdqH5SILaREQFhRaKhbO+oEbd89rWuk9otbwHd5cbC/ALNRAREQEREHMmvGL9oVmPjv5Py37P8uFXRsr0lTPoIIoXMEjG2kjuA/ee04jiQTc3WDtF2d+mu9Ip3NZPYBzXZMkAyBuPVcBlfmAB3qodJ6sVlM76Wmmbb2w0uaLc8bLtHvQdPouXaTWmsjPYq6gfZMryPyuJHwUxSbStJM/6jGOj44yPeGg/FBbmvWo0NewuaGsqQOxNwxW4Mfb1m9/EcuYPpqPqTDo9l8pJ3Cz5iOWRwMHstuB3m2fK2iaI2ySggVNOx45uiJa78riQfeFaGrusMFbFvKd+IDJzTk9h6Oby+R5XQZWl9INp4JZn+rGxzz34QTbxNrLmKonmrKkuPbmnkGXVzyAGjoBkB0AV77XJS3RVRbmYQT3GaMH3jLzXP1M54cDGXh4N2ll8QPUEZg+CDpTU7VaKggEbADIQDJNbtPd/Zo5Dl43JnlzB6fX/wAWu/3J/wDlPT6/+LXf7k//ACg6fWs68aoRV8JBAbO0HdTWzB+qerDzHmM1Q3p9f/Frv9yf/lPT6/8Ai13+5P8A8oMSiqpaWobI27JoX8Dyc0kOae7i09xK6f0TXtnhimZ6sjGvHg4A2+K5dkpZnEucyZziblxa8kk8ySLkroDZS5x0XTh4Ic3etsQQbNlkAyPdZBqO3HT5G6omGwIEstuYuQxvhdrnEdzVrey7U9tdM6SYEwQkXb/Eecwy/QDM+IHNYu1iUnStSD7O5aO4bmN3zcferQ2NQBujGOHF8krj4hxZ8mBBu0MTWtDWgNaBYNAAAA5ADgF9oiD8cL5Hh0VQbQtmj98yWgiu2R1nwggNjcc8YuQGsPMcjw42FwIg03ZvqjLo+N4lmxmQhxhaPo2OGRIJzJIsCchkMlkbUv8AC6r7rP6jFtS1Xal/hdV91n9RiCltnH+J0n+of0PXSa5s2cf4nSf6h/Q9dJoCIiCmtvX76k+5N+qNZuwT1azxh+UiwtvX76k+5N+qNZuwT1azxh+UiC2EREBERAREQEReFbAZI3sD3MLmubvGGz23FsTTyI4oIWp1zpGVjaN0o3rsr+w1+Vo3O4B7uQ8BkSL7CuZtbtVKihkLZgXMcThnF8Ml88zyd1Bz48eK2HVXalU0zRHO30iIZAk2laPvZ4/B2fegvCpoYpP3kcb/ALzWn5hQ1ZqRo+T1qSAd7G4D72WKhaPazo94Be6aI/VfE4/08QXtPtU0a0ZTSPPRsMo/U0D4oNP2hbNYqaB9TSueGssXwvOIYSQLtcc8rjI3y+Ot7K9JPh0lAGnsy3je3kQWkt8w4NPv6qT182kmtjMEMbo4XEFznkbx9jcCwJDRcA8Tfu5/mx7V581Y2pIIhgxHFydIWloaOtg4uPSw6oLc110WamhqYWi7nRktHV7LPYPzNauc9X9JmmqYZwCTG8OLeZbwc3xLS4ea6nVI7VNRnwyPq6dpdC8l0jGjOJ5zLrfUJz7jflwC56CsZNGyWNwcx7Q5rhzBXuuctS9ep9H9loEsJNzC42AJ4ljs8BPgQel81aGj9rVA8XkM0J5h0bne4x4rj3IN9RaTPtV0a0dmWR56NhlB97mtHxWka17WZZmmOkY6BpyMriN7boALhnjcnpZBa9FrLSy1ElMyZhmj9aPn34TwfbgbXseNlLLmzUnVWeunG6Lo2McC+pz7HPsnnJ0A8Suj4I8LWtu51gBicbuNha5PMlBR+2zRZjrWT27E0Yz+3H2SPymP49FP7ENPtMclG42e1xkjB9prrYgO8Oz/ABdy3nXLVtlfTOhccLvWjkt6jxex8MyCOhK52r6GooajC8PimjOJrgenB7He009fI8wg6lRVFq7ths0MrYnEjLfRWz73Rki34T5BbUzalowi5neO4wzX+DCEG5qF1t1kioIDNJmbhrIwbOe48h5XJPIBalpfbBSsB9HjlmdyJGBnmXdr3N9yqbWLT89dNvJjid6rI2g4Wgn1WNzOZt1Jy7kF/asa6UlcLRSWktnA/syDrYcHDvaSF4bUG30XVW+qw+6RhPwCg9leozqUek1DbTvFmRnjEw8b/bdz6DLmVvOmdHtqIJYHZNlY9hPMYgRcd4vdBzrs+lDdJUZOQ3oHm4OaPi4LpZcqV9FLSzOjkBZLE7lyINw5p6cCD4K29W9r0JY1tY17JALGVjcTHd+Edpp7rEd/JBaCLSp9qmjQLiaR5+q2GUH+ZoHxWka0bW5pQWUjDA0/5riDLbuAu1njd3kgbc62N9TAxj2udGyTG0eyXlhAPQkAm3h1ClNgnq1njD8pFVFTSyNaySRrwJcTmvdf6SxGJwJzdm7jzurX2CerWeMPykQWwi8HVkYdhL2YsuziGLOwGV75kj3r1Y8HMEEZi46g2I8iCEH0iIgIiICIiDxq6VkrHMkY17HCxY4AtI7wVX+mdkNLIS6CSSAn2fXj/K7tD81lYyIKVn2M1I9SpgcPtNe35Yl+Q7GqkntVEDR1Ae74ENV1ogrXQ2x6mYQ6olknt7AG7YfGxLj5OCsSjpWRMbHGxrGNFmsaAGgdwC9kQF+EL9RBo2sWy6jqSXx4qeQ5kx2wE9TGcvy4VqFTsZqAfo6mFw+017T8MSuhEFKQ7GqkntVEDR3B7vgQ1bFobY9TRkOqJZJyPYHYjPiAS4/mCslEHhR0jImNjiY1jGiwY0ANA8AvdEQFHab0HT1ce7qImyN5X9Zp6tcM2nvBUiiCqtKbGYySaepewfUkaH+Qc0tNvEFQztjdXfKemt1+k+WFXciCn6HYu+431W0DmI4yT+Zzhb3Le9WNRqOis6JhfL/HkIc/yyDWfhAWyogIiINf1q1Ppq9o3zSHgWbMw2kb3XsQ4dzgQq8rtjEgJ3NUxw5CRhB97Sb+4K40QUrT7Gaknt1EDR1a17j7jh+a2/V3ZZR05D5cVQ8WI3lhGD1EYyP4i5b2iDUdddRY9IOic6V8e6a5oDA0ghxaefTCvfUnU1mjhKGSvk3pYTiAFsOLhb7y2dEEdpDRQlxkuILhELgDsmJ7ntcO/E6/kF76NohDGGAkgFxueN3OLj8XFZSICIiAiIgIiICLxq6tkTS+RzWNHFzjYKDr9aoHQzGGZu9bHI5gIIJLWkiwcBi4croNiRQsdW8+hEzNbvG3dGWi8pwNdkfZsblRWmdY2OnZDHVxwxhrnSTDATiBsIxiuAeJQbei1ms08ynpC70lk0ha8xOdhBkzsLBtgbHp0X7q3U43g+nid2C7ogI7C9sxhFwATZBsqKGfrTSB2EzsuDYnPCD98DD8VI1FbGxge57QwloDuRxZCxHW4QZCLAptMwSSmFkjXSNBJaLm1rA52tcEjK6x6jWekY4sdM24Nja5APQuAIHmUEuixpa+Nse9L27uwO8vdtjkDceKwZtZ6RjsDp2X4HiWg9C4DCPMoJdFA61afbTQ3Y9m9dhLGnMObjaHEW42aSeKkNHaXhnJEMjXltr25X4fIoM5EUNLrTSNcWmdlwbEi5aD3uAwj3oJlFrdJpR8ja475rWxvIjlsC1jcAdiy9YZkqVi0gxjIRJK0uey4fwD8LQ5zhyAtmgz0UfR6cp5WvcyVpbH678w0cc7mwIyOYXhTaz0r3BjZm3JsL3AJ6AkAHyQS6LwrayOJpfK9rGj2nGw8O8rCoNYaaZ2COVpdyaQWk+AcBfyQSiLW9J60xxVUcW8jDLSb0m92OABaL8rlZk+kWyejvhqGNY+TD6t97a4LAfZNwc+5BMIsDSWmYILCWRrSeDcy4jqGi5svvR2lIZwTFI19uIHEeIOY80GYiiqjWOlYLumZxc2wuXXabHsgE5HuWZQV8czMcT2vbwuOvQ9D3FBkoiICIiAiIgIiINb1gw+mUYmtuvpbX9XfWGG/K9r271766CL0Obe4PUdgxWvvLHDh7724KVrqKOZhZKxr2n2T8+496joNVqRl7RA3Bb2nPdYEWIGJxw5HlZBFyfvNE/df/RasmWFv7TYMLbejPNrDjvBmpn9mxXiOEXhBEeZ7IIw9c8ss16GjZvBLh+kDSwOz9Um9rcOKCH11iaKGfsjJmWQyzHDovnWWIiglMTQHboXLRnh7OPh9nEpuspWSsdHI3ExwsW55jyXq1oAty4WQato+nqTAwRvoTCWiw3b8OG3Pt++6i6ukw6Mwb1kjDOwNdHfC1pkALRfPI4vgtjk1TpCSdza5uWh7wwn7gcG/BSE2jYnRiIsbu2lpDBkBhNxa3QhBi6Tpd1SSsp2hpbE8MDRmDhPDv8A7qE1chqTSx7h9Hui0Zbt5N7Zh3azde9+9bgoao1WpXuLjFYuzdhe9oJ6lrXAH3INaqKbd6NrQJYpG4yQIr4IziZiYASbC+du9bZLRxtpXRtY0M3bhgAFvVXs/RUJh3G7aIrW3YyFr35d4usl0YLS0jIi1u7gg0quz0LGTxwU+f8A3Y1uzWjkAsb9mxbncYBusOHAbkW6dV46M0JDTkmJpBIsSXvdlxsMTjbyQeGt5eKKo3d8WA8ONva/lusnRLYfR2brBucAta1rW59/W/es9Qj9U6QuJ3IzNy0OeGE/cDsPwQa9R7v0XSu6w7u8uHD6tt3y7r3WRXUrJX6JY8Ymlj7t5HDEx1j1FwMlszdEQhsjBG0NlFntFwCMOG1hw7ItlZen7OjvEcIvCCIzc9kEYTzzyFs0EBr0wiOnAwNj37A/EPowLHDjAt2MVvgvjTFHUvgeJpKERYc3GN9mjk4HFkRyW0Twte0te0OaRYtIuCO8KIi1TpGkEQ3sbhrnvcwfgc4t+CCKwAVNA2oe2RggdgkPqPm7Paz4kszHep3TgpwGOqMPZezATe4ffs2tnx/8rKrqGOZmCVjXt6EfEdD3hYVFq1TRPD2R9ocHOc9+HwxuNvJBh6VaP2hRcM21Hn2Qv3WcfS0P/wAkfpcpTSmiYagNErMWE3abuDmnuc0ghfEGhIGNY0MyjfjZdziQ837VySTxPFBFattb6VWl9t+JbC/rCHC3Bbu48O5K4NGkqfd2xlku+t/DsMBd+LgpXSWhIJyHSxguGQeC5rgOmJpBt3L60ZoiGnB3TA2/F1yXHxcSSfMoIjUinYGTvDRjNROC62ZAcbC/RemgGgVleALDHAbDhd0dyfMqao6NkQIjbhBc5xGebnG5OfUpDRsY972ts6TDjdn2sIsPcEHu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4" descr="data:image/jpeg;base64,/9j/4AAQSkZJRgABAQAAAQABAAD/2wCEAAkGBxQTEhQUExQTFhUXGBUYGRIYGBgfFxgXFxoXFxwXHRkeHSggGB0lGxQVITMkJSsrMC4uGh8zODMsNygtMCsBCgoKDQ0OGA8QFDckHBwsLDc3NzEsKy00Mjc0LCwsNywyNTcrLDQsNCw3LDQwNzc0MSwvLCw0NzMrLCssLC4sOP/AABEIALEBHAMBIgACEQEDEQH/xAAcAAEAAgMBAQEAAAAAAAAAAAAABQcEBggDAgH/xABGEAABAwICBwQGBwYFAwUAAAABAAIDBBESIQUGBxMxQVEiYXGBFDJCkaGxI1JicoKSshUzU6KzwTVDc5PRRIPhVGN0wtL/xAAaAQEAAgMBAAAAAAAAAAAAAAAAAQMCBAUG/8QAJhEBAAIBAwMCBwAAAAAAAAAAAAECAwQRIRMxURIiBUFxkaGx8P/aAAwDAQACEQMRAD8AvFERAREQEREBERAREQEREBERAWJX6QZFhxHtOIa1g9ZzjlYDz48AojWPWlkF2Ms+Xp7LPvHr3fJQepsb6iqdUSkuLBxP1nXAAHIAYsvBYzbnaGnk1cdSMVObT+G/IiLJuCIiAiIgIiICIiAiIgIiICIiAiIgIiICIiAiIgIiICIiAiIgIiwtK6Ujp2Y5HW6N9px6Ac0Ra0VjeZ4ZckgaCXEADMk8AFouseuBdeOnJDeBl5n7vQd/HwUNp/WGSpNj2Ywcox83H2j8AodU2v4cPVfEJv7cfEef7s/SVaWqGj9zTMuO0/tu/FwHk2w96r3V+g39RHH7N7u+63M+/h5q3FOOPms+F4uZyT9BERWuyIiICIiAiIgIiICIiAiIgIiICIiAiIgIiICIiAiIgIiICL5e8AEkgAZkngAtH1j1xveOmNhwM3M/d6ePu6qJmIUZ9RTDXe0prWLWdlPdjbPl+ryb3uP9uPgq6rq18zy+Rxc4+4DoByC8CV+Ki1pl5/U6q+eee3gRF9xRlzg1ouXEADvJsFi1W87O6CzHzEZuOBv3W8T5uy/CtxWNo6kEUTIxwa0DxPM+ZuVkrZrG0bPV6fF0sdaeBERSuEREBERAREQEREBERAREQEREBERAREQEREBERAREQFiaT0lHAzHI6w5Dm49AOZUZrFrNHTAtFny8mXyb3uPLw4/NVzX6Qknfjkdid05AdAOQWFr7OfqtfXF7a82/SR1g1jkqTb1IuUY597jzPdw+ahV7spJDwjkPg1x/ssiPQ1QeEEv5HD5hVTvLiXnLlt6p3mWAil2as1R/yXeZaPmVkM1Pqj7DR4vb/a6emfBGnzT2pP2lALZdQ6DeVGMjsxC/4nXDf/sfIL6ZqPUHi6Ifid/+Vt+rOh/RosBILy4uc4cOgAv3AfFZVrO/Lc0ejydWLXrtEJdERXO+IiICIiAiIgIiICIiAiIgIiICIiAiIgIiIPl7wBckAdTwUPW620MV8dXTgj2RI0u/KCSqv266Kw1EFRxbIwsN+AezMeBLXfyqsgEF/wBZtV0cz1XySH7Ebvm7CFBVu2iMfuqSR3+o9rf0hyp5frWkkAAkkgAAXJJyAA5lSLCrtsNa793HTxjvDnH3lwHwW96iUukZbVNfUSBpzjpA1jLA8HSYWh3g0nx6CK2b7ORDhqaxoM2RjhOYi6Od1f8Ap8eFmqBjN0fEDcRRgnMnA3j7l7tYBwAHgvpERERHaBEREiIiAiIgIiICIiAiIgIiICIiAiIgIiICIiAiIgIiICIiDUdqmifSNHTWF3RWmb/27l3vYXhc7rrR7AQQRcEWI6grmLSer8kdbJRxsc97ZCxjRxc3i0/kLSSeGaCLghc9zWMaXOcQGtaLkk8ABzV57OdnraQCeoDXVJ4N4thB5Dq/q7lwHMnL2fahsoG7yS0lS4Zv9mMH2Gf3dxPcMluqAiIgLGra+KEYpZI4x1e5rR7yVXW1HaA+mf6LSkCWwMk2RLMQuGtByxEEG54AjmbirtHaHrK+Rzo2Szvv2pXG4B42MjzYeF0F/O150cP+sp/J4I94WTR61UUptHV07j9USsxe691TUeyfSJF8MA7jLn8GkfFR2ktnekIQS6nL2jnG5r/5QcXwQdGgr9XMegtZ6uid9DK9oabGF9zHlyLD6vlY96vTUXXOLSEZsMEzLbyG97faaebT8OB7w2hEWl7QdfGUDRHGBJUuFww+qxv132z8G8T3cUG4yyBoJcQ0DiSbAeahJ9dNHsNnVlPccQJGm3uJXP1fpGs0hKA90s7z6sTQSB92MZNA628Spyk2XaReLmKOPufI2/ubiQXRS630Mhsyrpifq7xoJ8ibqaa4EXBBB5jgueq7ZlpGME7lsg/9t7SfcbE+QUPorTdXQSERPlhc09qFwOHwdG7L4X70HTyLTNQNfI68GN4EdS0XMYPZe367L526g5i/PitzQEXlVVLI2OkkcGsaC5zibAAZklUjrjtSnnc6OkLoYcxvBlLIOt/8sdAM+pHABc+kNKwQC800UQ+29rfmVEnXrR3/AKyD84t71QWiNXKytJdDDJLc5yn1Se+R5AJ8yVsI2UaRtfDAPs73P9Nvigu3R2naaf8Ac1EEh6MkaT7gbqRXMum9UKykGOaB7WjPets5o7y5pOHzspjVLaRVUhDZXOqIObHm72jqx5z8nZeHFB0Evwm3FYmiNJxVMLJoXB0bxcH4EEciDcEHgoDamL6Kqvus/qMQbQJW9R7wvtc1bN4wNKUdgP3h5fYeulUBERB8ueBxIHijXg8CD4Km9vjAZqS4B+jm/VGszYE0BtZYAdqH5SILaREQFhRaKhbO+oEbd89rWuk9otbwHd5cbC/ALNRAREQEREHMmvGL9oVmPjv5Py37P8uFXRsr0lTPoIIoXMEjG2kjuA/ee04jiQTc3WDtF2d+mu9Ip3NZPYBzXZMkAyBuPVcBlfmAB3qodJ6sVlM76Wmmbb2w0uaLc8bLtHvQdPouXaTWmsjPYq6gfZMryPyuJHwUxSbStJM/6jGOj44yPeGg/FBbmvWo0NewuaGsqQOxNwxW4Mfb1m9/EcuYPpqPqTDo9l8pJ3Cz5iOWRwMHstuB3m2fK2iaI2ySggVNOx45uiJa78riQfeFaGrusMFbFvKd+IDJzTk9h6Oby+R5XQZWl9INp4JZn+rGxzz34QTbxNrLmKonmrKkuPbmnkGXVzyAGjoBkB0AV77XJS3RVRbmYQT3GaMH3jLzXP1M54cDGXh4N2ll8QPUEZg+CDpTU7VaKggEbADIQDJNbtPd/Zo5Dl43JnlzB6fX/wAWu/3J/wDlPT6/+LXf7k//ACg6fWs68aoRV8JBAbO0HdTWzB+qerDzHmM1Q3p9f/Frv9yf/lPT6/8Ai13+5P8A8oMSiqpaWobI27JoX8Dyc0kOae7i09xK6f0TXtnhimZ6sjGvHg4A2+K5dkpZnEucyZziblxa8kk8ySLkroDZS5x0XTh4Ic3etsQQbNlkAyPdZBqO3HT5G6omGwIEstuYuQxvhdrnEdzVrey7U9tdM6SYEwQkXb/Eecwy/QDM+IHNYu1iUnStSD7O5aO4bmN3zcferQ2NQBujGOHF8krj4hxZ8mBBu0MTWtDWgNaBYNAAAA5ADgF9oiD8cL5Hh0VQbQtmj98yWgiu2R1nwggNjcc8YuQGsPMcjw42FwIg03ZvqjLo+N4lmxmQhxhaPo2OGRIJzJIsCchkMlkbUv8AC6r7rP6jFtS1Xal/hdV91n9RiCltnH+J0n+of0PXSa5s2cf4nSf6h/Q9dJoCIiCmtvX76k+5N+qNZuwT1azxh+UiwtvX76k+5N+qNZuwT1azxh+UiC2EREBERAREQEReFbAZI3sD3MLmubvGGz23FsTTyI4oIWp1zpGVjaN0o3rsr+w1+Vo3O4B7uQ8BkSL7CuZtbtVKihkLZgXMcThnF8Ml88zyd1Bz48eK2HVXalU0zRHO30iIZAk2laPvZ4/B2fegvCpoYpP3kcb/ALzWn5hQ1ZqRo+T1qSAd7G4D72WKhaPazo94Be6aI/VfE4/08QXtPtU0a0ZTSPPRsMo/U0D4oNP2hbNYqaB9TSueGssXwvOIYSQLtcc8rjI3y+Ot7K9JPh0lAGnsy3je3kQWkt8w4NPv6qT182kmtjMEMbo4XEFznkbx9jcCwJDRcA8Tfu5/mx7V581Y2pIIhgxHFydIWloaOtg4uPSw6oLc110WamhqYWi7nRktHV7LPYPzNauc9X9JmmqYZwCTG8OLeZbwc3xLS4ea6nVI7VNRnwyPq6dpdC8l0jGjOJ5zLrfUJz7jflwC56CsZNGyWNwcx7Q5rhzBXuuctS9ep9H9loEsJNzC42AJ4ljs8BPgQel81aGj9rVA8XkM0J5h0bne4x4rj3IN9RaTPtV0a0dmWR56NhlB97mtHxWka17WZZmmOkY6BpyMriN7boALhnjcnpZBa9FrLSy1ElMyZhmj9aPn34TwfbgbXseNlLLmzUnVWeunG6Lo2McC+pz7HPsnnJ0A8Suj4I8LWtu51gBicbuNha5PMlBR+2zRZjrWT27E0Yz+3H2SPymP49FP7ENPtMclG42e1xkjB9prrYgO8Oz/ABdy3nXLVtlfTOhccLvWjkt6jxex8MyCOhK52r6GooajC8PimjOJrgenB7He009fI8wg6lRVFq7ths0MrYnEjLfRWz73Rki34T5BbUzalowi5neO4wzX+DCEG5qF1t1kioIDNJmbhrIwbOe48h5XJPIBalpfbBSsB9HjlmdyJGBnmXdr3N9yqbWLT89dNvJjid6rI2g4Wgn1WNzOZt1Jy7kF/asa6UlcLRSWktnA/syDrYcHDvaSF4bUG30XVW+qw+6RhPwCg9leozqUek1DbTvFmRnjEw8b/bdz6DLmVvOmdHtqIJYHZNlY9hPMYgRcd4vdBzrs+lDdJUZOQ3oHm4OaPi4LpZcqV9FLSzOjkBZLE7lyINw5p6cCD4K29W9r0JY1tY17JALGVjcTHd+Edpp7rEd/JBaCLSp9qmjQLiaR5+q2GUH+ZoHxWka0bW5pQWUjDA0/5riDLbuAu1njd3kgbc62N9TAxj2udGyTG0eyXlhAPQkAm3h1ClNgnq1njD8pFVFTSyNaySRrwJcTmvdf6SxGJwJzdm7jzurX2CerWeMPykQWwi8HVkYdhL2YsuziGLOwGV75kj3r1Y8HMEEZi46g2I8iCEH0iIgIiICIiDxq6VkrHMkY17HCxY4AtI7wVX+mdkNLIS6CSSAn2fXj/K7tD81lYyIKVn2M1I9SpgcPtNe35Yl+Q7GqkntVEDR1Ae74ENV1ogrXQ2x6mYQ6olknt7AG7YfGxLj5OCsSjpWRMbHGxrGNFmsaAGgdwC9kQF+EL9RBo2sWy6jqSXx4qeQ5kx2wE9TGcvy4VqFTsZqAfo6mFw+017T8MSuhEFKQ7GqkntVEDR3B7vgQ1bFobY9TRkOqJZJyPYHYjPiAS4/mCslEHhR0jImNjiY1jGiwY0ANA8AvdEQFHab0HT1ce7qImyN5X9Zp6tcM2nvBUiiCqtKbGYySaepewfUkaH+Qc0tNvEFQztjdXfKemt1+k+WFXciCn6HYu+431W0DmI4yT+Zzhb3Le9WNRqOis6JhfL/HkIc/yyDWfhAWyogIiINf1q1Ppq9o3zSHgWbMw2kb3XsQ4dzgQq8rtjEgJ3NUxw5CRhB97Sb+4K40QUrT7Gaknt1EDR1a17j7jh+a2/V3ZZR05D5cVQ8WI3lhGD1EYyP4i5b2iDUdddRY9IOic6V8e6a5oDA0ghxaefTCvfUnU1mjhKGSvk3pYTiAFsOLhb7y2dEEdpDRQlxkuILhELgDsmJ7ntcO/E6/kF76NohDGGAkgFxueN3OLj8XFZSICIiAiIgIiICLxq6tkTS+RzWNHFzjYKDr9aoHQzGGZu9bHI5gIIJLWkiwcBi4croNiRQsdW8+hEzNbvG3dGWi8pwNdkfZsblRWmdY2OnZDHVxwxhrnSTDATiBsIxiuAeJQbei1ms08ynpC70lk0ha8xOdhBkzsLBtgbHp0X7q3U43g+nid2C7ogI7C9sxhFwATZBsqKGfrTSB2EzsuDYnPCD98DD8VI1FbGxge57QwloDuRxZCxHW4QZCLAptMwSSmFkjXSNBJaLm1rA52tcEjK6x6jWekY4sdM24Nja5APQuAIHmUEuixpa+Nse9L27uwO8vdtjkDceKwZtZ6RjsDp2X4HiWg9C4DCPMoJdFA61afbTQ3Y9m9dhLGnMObjaHEW42aSeKkNHaXhnJEMjXltr25X4fIoM5EUNLrTSNcWmdlwbEi5aD3uAwj3oJlFrdJpR8ja475rWxvIjlsC1jcAdiy9YZkqVi0gxjIRJK0uey4fwD8LQ5zhyAtmgz0UfR6cp5WvcyVpbH678w0cc7mwIyOYXhTaz0r3BjZm3JsL3AJ6AkAHyQS6LwrayOJpfK9rGj2nGw8O8rCoNYaaZ2COVpdyaQWk+AcBfyQSiLW9J60xxVUcW8jDLSb0m92OABaL8rlZk+kWyejvhqGNY+TD6t97a4LAfZNwc+5BMIsDSWmYILCWRrSeDcy4jqGi5svvR2lIZwTFI19uIHEeIOY80GYiiqjWOlYLumZxc2wuXXabHsgE5HuWZQV8czMcT2vbwuOvQ9D3FBkoiICIiAiIgIiINb1gw+mUYmtuvpbX9XfWGG/K9r271766CL0Obe4PUdgxWvvLHDh7724KVrqKOZhZKxr2n2T8+496joNVqRl7RA3Bb2nPdYEWIGJxw5HlZBFyfvNE/df/RasmWFv7TYMLbejPNrDjvBmpn9mxXiOEXhBEeZ7IIw9c8ss16GjZvBLh+kDSwOz9Um9rcOKCH11iaKGfsjJmWQyzHDovnWWIiglMTQHboXLRnh7OPh9nEpuspWSsdHI3ExwsW55jyXq1oAty4WQato+nqTAwRvoTCWiw3b8OG3Pt++6i6ukw6Mwb1kjDOwNdHfC1pkALRfPI4vgtjk1TpCSdza5uWh7wwn7gcG/BSE2jYnRiIsbu2lpDBkBhNxa3QhBi6Tpd1SSsp2hpbE8MDRmDhPDv8A7qE1chqTSx7h9Hui0Zbt5N7Zh3azde9+9bgoao1WpXuLjFYuzdhe9oJ6lrXAH3INaqKbd6NrQJYpG4yQIr4IziZiYASbC+du9bZLRxtpXRtY0M3bhgAFvVXs/RUJh3G7aIrW3YyFr35d4usl0YLS0jIi1u7gg0quz0LGTxwU+f8A3Y1uzWjkAsb9mxbncYBusOHAbkW6dV46M0JDTkmJpBIsSXvdlxsMTjbyQeGt5eKKo3d8WA8ONva/lusnRLYfR2brBucAta1rW59/W/es9Qj9U6QuJ3IzNy0OeGE/cDsPwQa9R7v0XSu6w7u8uHD6tt3y7r3WRXUrJX6JY8Ymlj7t5HDEx1j1FwMlszdEQhsjBG0NlFntFwCMOG1hw7ItlZen7OjvEcIvCCIzc9kEYTzzyFs0EBr0wiOnAwNj37A/EPowLHDjAt2MVvgvjTFHUvgeJpKERYc3GN9mjk4HFkRyW0Twte0te0OaRYtIuCO8KIi1TpGkEQ3sbhrnvcwfgc4t+CCKwAVNA2oe2RggdgkPqPm7Paz4kszHep3TgpwGOqMPZezATe4ffs2tnx/8rKrqGOZmCVjXt6EfEdD3hYVFq1TRPD2R9ocHOc9+HwxuNvJBh6VaP2hRcM21Hn2Qv3WcfS0P/wAkfpcpTSmiYagNErMWE3abuDmnuc0ghfEGhIGNY0MyjfjZdziQ837VySTxPFBFattb6VWl9t+JbC/rCHC3Bbu48O5K4NGkqfd2xlku+t/DsMBd+LgpXSWhIJyHSxguGQeC5rgOmJpBt3L60ZoiGnB3TA2/F1yXHxcSSfMoIjUinYGTvDRjNROC62ZAcbC/RemgGgVleALDHAbDhd0dyfMqao6NkQIjbhBc5xGebnG5OfUpDRsY972ts6TDjdn2sIsPcEHu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810000" y="1905000"/>
            <a:ext cx="2133600" cy="3049198"/>
            <a:chOff x="1647826" y="940894"/>
            <a:chExt cx="3257550" cy="465028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6" y="1114425"/>
              <a:ext cx="3257550" cy="447675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647826" y="940894"/>
              <a:ext cx="3257550" cy="350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Sponsored by: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2054" name="Picture 6" descr="http://www.logoeps.net/wp-content/uploads/2012/05/secu-credit-union-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866" y="965780"/>
              <a:ext cx="956510" cy="598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6781800" y="3486491"/>
            <a:ext cx="914400" cy="1237909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6" descr="http://www.logoeps.net/wp-content/uploads/2012/05/secu-credit-union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378" y="3505200"/>
            <a:ext cx="156622" cy="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10000" y="1905000"/>
            <a:ext cx="2133600" cy="3070056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7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6" r="18318"/>
          <a:stretch/>
        </p:blipFill>
        <p:spPr>
          <a:xfrm>
            <a:off x="3760711" y="669346"/>
            <a:ext cx="5235651" cy="375025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4800" y="745547"/>
            <a:ext cx="3276601" cy="405505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315683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23987"/>
            <a:ext cx="29289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Your choice of 1 community – based on availability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b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Newest listings featured (last 7 days) on TUReal Estate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10 Sponsored Listings per Month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In rotation 728x90 - Second position Ad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39377" y="4191000"/>
            <a:ext cx="1409705" cy="457200"/>
          </a:xfrm>
          <a:prstGeom prst="roundRect">
            <a:avLst>
              <a:gd name="adj" fmla="val 0"/>
            </a:avLst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$399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1" y="3505200"/>
            <a:ext cx="2667000" cy="60960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9509" y="3627718"/>
            <a:ext cx="235994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en-US" b="1" dirty="0" smtClean="0">
                <a:solidFill>
                  <a:schemeClr val="lt1"/>
                </a:solidFill>
                <a:latin typeface="Century Gothic" pitchFamily="34" charset="0"/>
                <a:ea typeface="Calibri"/>
                <a:cs typeface="Calibri"/>
                <a:sym typeface="Calibri"/>
                <a:rtl val="0"/>
              </a:rPr>
              <a:t>Monthly </a:t>
            </a:r>
            <a:r>
              <a:rPr lang="en-US" b="1" dirty="0">
                <a:solidFill>
                  <a:schemeClr val="lt1"/>
                </a:solidFill>
                <a:latin typeface="Century Gothic" pitchFamily="34" charset="0"/>
                <a:ea typeface="Calibri"/>
                <a:cs typeface="Calibri"/>
                <a:sym typeface="Calibri"/>
                <a:rtl val="0"/>
              </a:rPr>
              <a:t>Investment</a:t>
            </a:r>
            <a:endParaRPr lang="en-US" b="1" i="1" dirty="0">
              <a:solidFill>
                <a:schemeClr val="lt1"/>
              </a:solidFill>
              <a:latin typeface="Century Gothic" pitchFamily="34" charset="0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02920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09601" y="914400"/>
            <a:ext cx="2667000" cy="60960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05512" y="990600"/>
            <a:ext cx="1877437" cy="3814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en-US" b="1" dirty="0" smtClean="0">
                <a:solidFill>
                  <a:schemeClr val="lt1"/>
                </a:solidFill>
                <a:latin typeface="Century Gothic" pitchFamily="34" charset="0"/>
                <a:ea typeface="Calibri"/>
                <a:cs typeface="Calibri"/>
                <a:sym typeface="Calibri"/>
                <a:rtl val="0"/>
              </a:rPr>
              <a:t>Premier Partner</a:t>
            </a:r>
            <a:endParaRPr lang="en-US" b="1" i="1" dirty="0">
              <a:solidFill>
                <a:schemeClr val="lt1"/>
              </a:solidFill>
              <a:latin typeface="Century Gothic" pitchFamily="34" charset="0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33400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400"/>
            <a:ext cx="9144000" cy="1447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661034"/>
            <a:ext cx="2062163" cy="27585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06" y="2030313"/>
            <a:ext cx="1828552" cy="25416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62400" y="4267200"/>
            <a:ext cx="3886200" cy="6096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97936" y="4267200"/>
            <a:ext cx="2937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entury Gothic" pitchFamily="34" charset="0"/>
              </a:rPr>
              <a:t>Your Ad Here!</a:t>
            </a:r>
            <a:endParaRPr lang="en-US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8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685799"/>
            <a:ext cx="3276601" cy="411480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315683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29289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All listings featured in the Zip Code of your choice on the New TUReal Estate website </a:t>
            </a:r>
            <a:endPara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5 Spotlight Featured Properties</a:t>
            </a:r>
            <a:endPara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In “Premier Agent” rotation on TUReal Estate website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Included in 728x90 Ad rotation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endPara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86977" y="4191000"/>
            <a:ext cx="1409705" cy="4572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$299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1" y="3505200"/>
            <a:ext cx="2667000" cy="60960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7109" y="3581400"/>
            <a:ext cx="235994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en-US" b="1" dirty="0" smtClean="0">
                <a:solidFill>
                  <a:schemeClr val="lt1"/>
                </a:solidFill>
                <a:latin typeface="Century Gothic" pitchFamily="34" charset="0"/>
                <a:ea typeface="Calibri"/>
                <a:cs typeface="Calibri"/>
                <a:sym typeface="Calibri"/>
                <a:rtl val="0"/>
              </a:rPr>
              <a:t>Monthly </a:t>
            </a:r>
            <a:r>
              <a:rPr lang="en-US" b="1" dirty="0">
                <a:solidFill>
                  <a:schemeClr val="lt1"/>
                </a:solidFill>
                <a:latin typeface="Century Gothic" pitchFamily="34" charset="0"/>
                <a:ea typeface="Calibri"/>
                <a:cs typeface="Calibri"/>
                <a:sym typeface="Calibri"/>
                <a:rtl val="0"/>
              </a:rPr>
              <a:t>Investment</a:t>
            </a:r>
            <a:endParaRPr lang="en-US" b="1" i="1" dirty="0">
              <a:solidFill>
                <a:schemeClr val="lt1"/>
              </a:solidFill>
              <a:latin typeface="Century Gothic" pitchFamily="34" charset="0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02920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57201" y="914400"/>
            <a:ext cx="2667000" cy="60960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10612" y="1009116"/>
            <a:ext cx="2528256" cy="3814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en-US" b="1" dirty="0" smtClean="0">
                <a:solidFill>
                  <a:schemeClr val="lt1"/>
                </a:solidFill>
                <a:latin typeface="Century Gothic" pitchFamily="34" charset="0"/>
                <a:ea typeface="Calibri"/>
                <a:cs typeface="Calibri"/>
                <a:sym typeface="Calibri"/>
                <a:rtl val="0"/>
              </a:rPr>
              <a:t>Platinum </a:t>
            </a:r>
            <a:r>
              <a:rPr lang="en-US" b="1" dirty="0" smtClean="0">
                <a:solidFill>
                  <a:schemeClr val="lt1"/>
                </a:solidFill>
                <a:latin typeface="Century Gothic" pitchFamily="34" charset="0"/>
                <a:ea typeface="Calibri"/>
                <a:cs typeface="Calibri"/>
                <a:sym typeface="Calibri"/>
                <a:rtl val="0"/>
              </a:rPr>
              <a:t>Level Agent</a:t>
            </a:r>
            <a:endParaRPr lang="en-US" b="1" i="1" dirty="0">
              <a:solidFill>
                <a:schemeClr val="lt1"/>
              </a:solidFill>
              <a:latin typeface="Century Gothic" pitchFamily="34" charset="0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33400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400"/>
            <a:ext cx="914400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16952" r="11377" b="40883"/>
          <a:stretch/>
        </p:blipFill>
        <p:spPr>
          <a:xfrm>
            <a:off x="3581400" y="1000541"/>
            <a:ext cx="2435308" cy="22760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" t="12928" r="5008" b="3582"/>
          <a:stretch/>
        </p:blipFill>
        <p:spPr>
          <a:xfrm>
            <a:off x="7013961" y="685800"/>
            <a:ext cx="2053839" cy="29003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76437"/>
            <a:ext cx="2086592" cy="29003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657600" y="4267200"/>
            <a:ext cx="3886200" cy="609600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49578" y="4285616"/>
            <a:ext cx="2937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entury Gothic" pitchFamily="34" charset="0"/>
              </a:rPr>
              <a:t>Your Ad Here!</a:t>
            </a:r>
            <a:endParaRPr lang="en-US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39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0999" y="838199"/>
            <a:ext cx="3276601" cy="373380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315683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399" y="1600200"/>
            <a:ext cx="2928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All listings featured in the Zip Code of your choice on the New TUReal Estate website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In “Premier Agent” rotation on TUReal Estate website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15576" y="3886200"/>
            <a:ext cx="1409705" cy="4572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$189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3124200"/>
            <a:ext cx="2667000" cy="60960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55708" y="3200400"/>
            <a:ext cx="235994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en-US" b="1" dirty="0" smtClean="0">
                <a:solidFill>
                  <a:schemeClr val="lt1"/>
                </a:solidFill>
                <a:latin typeface="Century Gothic" pitchFamily="34" charset="0"/>
                <a:ea typeface="Calibri"/>
                <a:cs typeface="Calibri"/>
                <a:sym typeface="Calibri"/>
                <a:rtl val="0"/>
              </a:rPr>
              <a:t>Monthly </a:t>
            </a:r>
            <a:r>
              <a:rPr lang="en-US" b="1" dirty="0">
                <a:solidFill>
                  <a:schemeClr val="lt1"/>
                </a:solidFill>
                <a:latin typeface="Century Gothic" pitchFamily="34" charset="0"/>
                <a:ea typeface="Calibri"/>
                <a:cs typeface="Calibri"/>
                <a:sym typeface="Calibri"/>
                <a:rtl val="0"/>
              </a:rPr>
              <a:t>Investment</a:t>
            </a:r>
            <a:endParaRPr lang="en-US" b="1" i="1" dirty="0">
              <a:solidFill>
                <a:schemeClr val="lt1"/>
              </a:solidFill>
              <a:latin typeface="Century Gothic" pitchFamily="34" charset="0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02920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85800" y="1066800"/>
            <a:ext cx="2667000" cy="60960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936518" y="1166159"/>
            <a:ext cx="2122697" cy="3814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en-US" b="1" dirty="0" smtClean="0">
                <a:solidFill>
                  <a:schemeClr val="lt1"/>
                </a:solidFill>
                <a:latin typeface="Century Gothic" pitchFamily="34" charset="0"/>
                <a:ea typeface="Calibri"/>
                <a:cs typeface="Calibri"/>
                <a:sym typeface="Calibri"/>
                <a:rtl val="0"/>
              </a:rPr>
              <a:t>Gold </a:t>
            </a:r>
            <a:r>
              <a:rPr lang="en-US" b="1" dirty="0" smtClean="0">
                <a:solidFill>
                  <a:schemeClr val="lt1"/>
                </a:solidFill>
                <a:latin typeface="Century Gothic" pitchFamily="34" charset="0"/>
                <a:ea typeface="Calibri"/>
                <a:cs typeface="Calibri"/>
                <a:sym typeface="Calibri"/>
                <a:rtl val="0"/>
              </a:rPr>
              <a:t>Level Agent</a:t>
            </a:r>
            <a:endParaRPr lang="en-US" b="1" i="1" dirty="0">
              <a:solidFill>
                <a:schemeClr val="lt1"/>
              </a:solidFill>
              <a:latin typeface="Century Gothic" pitchFamily="34" charset="0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33400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400"/>
            <a:ext cx="9144000" cy="1447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914400"/>
            <a:ext cx="2086592" cy="2900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t="40098" r="8928" b="9157"/>
          <a:stretch/>
        </p:blipFill>
        <p:spPr>
          <a:xfrm>
            <a:off x="3886200" y="914400"/>
            <a:ext cx="269064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1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1999" y="870425"/>
            <a:ext cx="3276601" cy="362537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315683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209" y="1457742"/>
            <a:ext cx="29289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dirty="0">
                <a:latin typeface="Century Gothic" pitchFamily="34" charset="0"/>
              </a:rPr>
              <a:t>Within search listings pages, there is the ability to push certain listings to the top of the results. </a:t>
            </a:r>
            <a:r>
              <a:rPr lang="en-US" sz="1200" b="1" dirty="0" smtClean="0">
                <a:latin typeface="Century Gothic" pitchFamily="34" charset="0"/>
              </a:rPr>
              <a:t>A Sponsored </a:t>
            </a:r>
            <a:r>
              <a:rPr lang="en-US" sz="1200" b="1" dirty="0">
                <a:latin typeface="Century Gothic" pitchFamily="34" charset="0"/>
              </a:rPr>
              <a:t>listing will always appear at the top of the listings page for any search that matches </a:t>
            </a:r>
            <a:r>
              <a:rPr lang="en-US" sz="1200" b="1" dirty="0" smtClean="0">
                <a:latin typeface="Century Gothic" pitchFamily="34" charset="0"/>
              </a:rPr>
              <a:t>the users search criteria. </a:t>
            </a:r>
          </a:p>
          <a:p>
            <a:endParaRPr lang="en-US" sz="1200" b="1" dirty="0" smtClean="0">
              <a:latin typeface="Century Gothic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>
                <a:latin typeface="Century Gothic" pitchFamily="34" charset="0"/>
              </a:rPr>
              <a:t>There </a:t>
            </a:r>
            <a:r>
              <a:rPr lang="en-US" sz="1200" b="1" dirty="0">
                <a:latin typeface="Century Gothic" pitchFamily="34" charset="0"/>
              </a:rPr>
              <a:t>are only two Sponsored listing slots available for each geographical </a:t>
            </a:r>
            <a:r>
              <a:rPr lang="en-US" sz="1200" b="1" dirty="0" smtClean="0">
                <a:latin typeface="Century Gothic" pitchFamily="34" charset="0"/>
              </a:rPr>
              <a:t>search</a:t>
            </a:r>
            <a:endParaRPr lang="en-US" sz="1200" b="1" dirty="0">
              <a:latin typeface="Century Gothic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45082" y="3657600"/>
            <a:ext cx="2039481" cy="685800"/>
            <a:chOff x="1013756" y="4419600"/>
            <a:chExt cx="2667000" cy="1371600"/>
          </a:xfrm>
        </p:grpSpPr>
        <p:sp>
          <p:nvSpPr>
            <p:cNvPr id="8" name="Rounded Rectangle 7"/>
            <p:cNvSpPr/>
            <p:nvPr/>
          </p:nvSpPr>
          <p:spPr>
            <a:xfrm>
              <a:off x="1643532" y="5181600"/>
              <a:ext cx="1409705" cy="6096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itchFamily="34" charset="0"/>
                </a:rPr>
                <a:t>$50</a:t>
              </a:r>
              <a:endPara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013756" y="4419600"/>
              <a:ext cx="2667000" cy="609600"/>
            </a:xfrm>
            <a:prstGeom prst="round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92254" y="4419802"/>
              <a:ext cx="2142759" cy="6093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buClr>
                  <a:srgbClr val="000000"/>
                </a:buClr>
                <a:buSzPct val="25000"/>
              </a:pPr>
              <a:r>
                <a:rPr lang="en-US" sz="1200" b="1" dirty="0" smtClean="0">
                  <a:solidFill>
                    <a:schemeClr val="lt1"/>
                  </a:solidFill>
                  <a:latin typeface="Century Gothic" pitchFamily="34" charset="0"/>
                  <a:ea typeface="Calibri"/>
                  <a:cs typeface="Calibri"/>
                  <a:sym typeface="Calibri"/>
                  <a:rtl val="0"/>
                </a:rPr>
                <a:t>Monthly </a:t>
              </a:r>
              <a:r>
                <a:rPr lang="en-US" sz="1200" b="1" dirty="0">
                  <a:solidFill>
                    <a:schemeClr val="lt1"/>
                  </a:solidFill>
                  <a:latin typeface="Century Gothic" pitchFamily="34" charset="0"/>
                  <a:ea typeface="Calibri"/>
                  <a:cs typeface="Calibri"/>
                  <a:sym typeface="Calibri"/>
                  <a:rtl val="0"/>
                </a:rPr>
                <a:t>Investment</a:t>
              </a:r>
              <a:endParaRPr lang="en-US" sz="1200" b="1" i="1" dirty="0">
                <a:solidFill>
                  <a:schemeClr val="lt1"/>
                </a:solidFill>
                <a:latin typeface="Century Gothic" pitchFamily="34" charset="0"/>
                <a:ea typeface="Calibri"/>
                <a:cs typeface="Calibri"/>
                <a:sym typeface="Calibri"/>
                <a:rtl val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502920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524915" y="966928"/>
            <a:ext cx="1754432" cy="381000"/>
            <a:chOff x="914400" y="762000"/>
            <a:chExt cx="2667000" cy="609600"/>
          </a:xfrm>
        </p:grpSpPr>
        <p:sp>
          <p:nvSpPr>
            <p:cNvPr id="18" name="Rounded Rectangle 17"/>
            <p:cNvSpPr/>
            <p:nvPr/>
          </p:nvSpPr>
          <p:spPr>
            <a:xfrm>
              <a:off x="914400" y="762000"/>
              <a:ext cx="2667000" cy="609600"/>
            </a:xfrm>
            <a:prstGeom prst="round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64776" y="762000"/>
              <a:ext cx="2551823" cy="5441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buClr>
                  <a:srgbClr val="000000"/>
                </a:buClr>
                <a:buSzPct val="25000"/>
              </a:pPr>
              <a:r>
                <a:rPr lang="en-US" sz="1400" b="1" dirty="0" smtClean="0">
                  <a:solidFill>
                    <a:schemeClr val="lt1"/>
                  </a:solidFill>
                  <a:latin typeface="Century Gothic" pitchFamily="34" charset="0"/>
                  <a:ea typeface="Calibri"/>
                  <a:cs typeface="Calibri"/>
                  <a:sym typeface="Calibri"/>
                  <a:rtl val="0"/>
                </a:rPr>
                <a:t>Sponsored Listing</a:t>
              </a:r>
              <a:endParaRPr lang="en-US" sz="1400" b="1" i="1" dirty="0">
                <a:solidFill>
                  <a:schemeClr val="lt1"/>
                </a:solidFill>
                <a:latin typeface="Century Gothic" pitchFamily="34" charset="0"/>
                <a:ea typeface="Calibri"/>
                <a:cs typeface="Calibri"/>
                <a:sym typeface="Calibri"/>
                <a:rtl val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533400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400"/>
            <a:ext cx="9144000" cy="1447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70425"/>
            <a:ext cx="29051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17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85799" y="870425"/>
            <a:ext cx="3276601" cy="385397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315683"/>
              </a:solidFill>
              <a:latin typeface="Century Gothic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20737" y="3962400"/>
            <a:ext cx="2039481" cy="685800"/>
            <a:chOff x="1013756" y="4419600"/>
            <a:chExt cx="2667000" cy="1371600"/>
          </a:xfrm>
        </p:grpSpPr>
        <p:sp>
          <p:nvSpPr>
            <p:cNvPr id="8" name="Rounded Rectangle 7"/>
            <p:cNvSpPr/>
            <p:nvPr/>
          </p:nvSpPr>
          <p:spPr>
            <a:xfrm>
              <a:off x="1643532" y="5181600"/>
              <a:ext cx="1409705" cy="6096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itchFamily="34" charset="0"/>
                </a:rPr>
                <a:t>$35</a:t>
              </a:r>
              <a:endPara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013756" y="4419600"/>
              <a:ext cx="2667000" cy="609600"/>
            </a:xfrm>
            <a:prstGeom prst="round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92254" y="4419802"/>
              <a:ext cx="2142759" cy="6093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buClr>
                  <a:srgbClr val="000000"/>
                </a:buClr>
                <a:buSzPct val="25000"/>
              </a:pPr>
              <a:r>
                <a:rPr lang="en-US" sz="1200" b="1" dirty="0" smtClean="0">
                  <a:solidFill>
                    <a:schemeClr val="lt1"/>
                  </a:solidFill>
                  <a:latin typeface="Century Gothic" pitchFamily="34" charset="0"/>
                  <a:ea typeface="Calibri"/>
                  <a:cs typeface="Calibri"/>
                  <a:sym typeface="Calibri"/>
                  <a:rtl val="0"/>
                </a:rPr>
                <a:t>Monthly </a:t>
              </a:r>
              <a:r>
                <a:rPr lang="en-US" sz="1200" b="1" dirty="0">
                  <a:solidFill>
                    <a:schemeClr val="lt1"/>
                  </a:solidFill>
                  <a:latin typeface="Century Gothic" pitchFamily="34" charset="0"/>
                  <a:ea typeface="Calibri"/>
                  <a:cs typeface="Calibri"/>
                  <a:sym typeface="Calibri"/>
                  <a:rtl val="0"/>
                </a:rPr>
                <a:t>Investment</a:t>
              </a:r>
              <a:endParaRPr lang="en-US" sz="1200" b="1" i="1" dirty="0">
                <a:solidFill>
                  <a:schemeClr val="lt1"/>
                </a:solidFill>
                <a:latin typeface="Century Gothic" pitchFamily="34" charset="0"/>
                <a:ea typeface="Calibri"/>
                <a:cs typeface="Calibri"/>
                <a:sym typeface="Calibri"/>
                <a:rtl val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502920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155648" y="966928"/>
            <a:ext cx="2331087" cy="381000"/>
            <a:chOff x="468894" y="762000"/>
            <a:chExt cx="3543603" cy="609600"/>
          </a:xfrm>
        </p:grpSpPr>
        <p:sp>
          <p:nvSpPr>
            <p:cNvPr id="18" name="Rounded Rectangle 17"/>
            <p:cNvSpPr/>
            <p:nvPr/>
          </p:nvSpPr>
          <p:spPr>
            <a:xfrm>
              <a:off x="468894" y="762000"/>
              <a:ext cx="3543603" cy="609600"/>
            </a:xfrm>
            <a:prstGeom prst="round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8894" y="762000"/>
              <a:ext cx="3543603" cy="5441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buClr>
                  <a:srgbClr val="000000"/>
                </a:buClr>
                <a:buSzPct val="25000"/>
              </a:pPr>
              <a:r>
                <a:rPr lang="en-US" sz="1400" b="1" dirty="0" smtClean="0">
                  <a:solidFill>
                    <a:schemeClr val="lt1"/>
                  </a:solidFill>
                  <a:latin typeface="Century Gothic" pitchFamily="34" charset="0"/>
                  <a:ea typeface="Calibri"/>
                  <a:cs typeface="Calibri"/>
                  <a:sym typeface="Calibri"/>
                  <a:rtl val="0"/>
                </a:rPr>
                <a:t>Spotlight Featured </a:t>
              </a:r>
              <a:r>
                <a:rPr lang="en-US" sz="1400" b="1" dirty="0" smtClean="0">
                  <a:solidFill>
                    <a:schemeClr val="lt1"/>
                  </a:solidFill>
                  <a:latin typeface="Century Gothic" pitchFamily="34" charset="0"/>
                  <a:ea typeface="Calibri"/>
                  <a:cs typeface="Calibri"/>
                  <a:sym typeface="Calibri"/>
                  <a:rtl val="0"/>
                </a:rPr>
                <a:t>Listing</a:t>
              </a:r>
              <a:endParaRPr lang="en-US" sz="1400" b="1" i="1" dirty="0">
                <a:solidFill>
                  <a:schemeClr val="lt1"/>
                </a:solidFill>
                <a:latin typeface="Century Gothic" pitchFamily="34" charset="0"/>
                <a:ea typeface="Calibri"/>
                <a:cs typeface="Calibri"/>
                <a:sym typeface="Calibri"/>
                <a:rtl val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533400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400"/>
            <a:ext cx="9144000" cy="1447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28120" y="1284744"/>
            <a:ext cx="3334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Spotlight Featured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listings run in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a prominent position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on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the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right sidebar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of the results pages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based on the geographic search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Ads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have the option of appearing on open house listings, community, search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result, rentals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and geographic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search pages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You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have the ability to purchase all ad space for a specific geographic area</a:t>
            </a:r>
          </a:p>
          <a:p>
            <a:endPara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t="13107" r="5008" b="3939"/>
          <a:stretch/>
        </p:blipFill>
        <p:spPr>
          <a:xfrm>
            <a:off x="5181600" y="870425"/>
            <a:ext cx="2852489" cy="398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88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1999" y="870425"/>
            <a:ext cx="3276601" cy="286337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315683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209" y="1187946"/>
            <a:ext cx="2928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Featured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listings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appear at the top of all search results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pages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based on 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the geographic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search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Ads will only be pushed down if Sponsored Listings have been purchased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endPara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45082" y="2895600"/>
            <a:ext cx="2039481" cy="685800"/>
            <a:chOff x="1013756" y="4419600"/>
            <a:chExt cx="2667000" cy="1371600"/>
          </a:xfrm>
        </p:grpSpPr>
        <p:sp>
          <p:nvSpPr>
            <p:cNvPr id="8" name="Rounded Rectangle 7"/>
            <p:cNvSpPr/>
            <p:nvPr/>
          </p:nvSpPr>
          <p:spPr>
            <a:xfrm>
              <a:off x="1643532" y="5181600"/>
              <a:ext cx="1409705" cy="60960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itchFamily="34" charset="0"/>
                </a:rPr>
                <a:t>$25</a:t>
              </a:r>
              <a:endPara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013756" y="4419600"/>
              <a:ext cx="2667000" cy="609600"/>
            </a:xfrm>
            <a:prstGeom prst="round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92254" y="4419802"/>
              <a:ext cx="2142759" cy="6093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buClr>
                  <a:srgbClr val="000000"/>
                </a:buClr>
                <a:buSzPct val="25000"/>
              </a:pPr>
              <a:r>
                <a:rPr lang="en-US" sz="1200" b="1" dirty="0" smtClean="0">
                  <a:solidFill>
                    <a:schemeClr val="lt1"/>
                  </a:solidFill>
                  <a:latin typeface="Century Gothic" pitchFamily="34" charset="0"/>
                  <a:ea typeface="Calibri"/>
                  <a:cs typeface="Calibri"/>
                  <a:sym typeface="Calibri"/>
                  <a:rtl val="0"/>
                </a:rPr>
                <a:t>Monthly </a:t>
              </a:r>
              <a:r>
                <a:rPr lang="en-US" sz="1200" b="1" dirty="0">
                  <a:solidFill>
                    <a:schemeClr val="lt1"/>
                  </a:solidFill>
                  <a:latin typeface="Century Gothic" pitchFamily="34" charset="0"/>
                  <a:ea typeface="Calibri"/>
                  <a:cs typeface="Calibri"/>
                  <a:sym typeface="Calibri"/>
                  <a:rtl val="0"/>
                </a:rPr>
                <a:t>Investment</a:t>
              </a:r>
              <a:endParaRPr lang="en-US" sz="1200" b="1" i="1" dirty="0">
                <a:solidFill>
                  <a:schemeClr val="lt1"/>
                </a:solidFill>
                <a:latin typeface="Century Gothic" pitchFamily="34" charset="0"/>
                <a:ea typeface="Calibri"/>
                <a:cs typeface="Calibri"/>
                <a:sym typeface="Calibri"/>
                <a:rtl val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502920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524915" y="966928"/>
            <a:ext cx="1754432" cy="381000"/>
            <a:chOff x="914400" y="762000"/>
            <a:chExt cx="2667000" cy="609600"/>
          </a:xfrm>
        </p:grpSpPr>
        <p:sp>
          <p:nvSpPr>
            <p:cNvPr id="18" name="Rounded Rectangle 17"/>
            <p:cNvSpPr/>
            <p:nvPr/>
          </p:nvSpPr>
          <p:spPr>
            <a:xfrm>
              <a:off x="914400" y="762000"/>
              <a:ext cx="2667000" cy="609600"/>
            </a:xfrm>
            <a:prstGeom prst="round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15948" y="762000"/>
              <a:ext cx="2449477" cy="5076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15000"/>
                </a:lnSpc>
                <a:buClr>
                  <a:srgbClr val="000000"/>
                </a:buClr>
                <a:buSzPct val="25000"/>
              </a:pPr>
              <a:r>
                <a:rPr lang="en-US" sz="1400" b="1" dirty="0" smtClean="0">
                  <a:solidFill>
                    <a:schemeClr val="lt1"/>
                  </a:solidFill>
                  <a:latin typeface="Century Gothic" pitchFamily="34" charset="0"/>
                  <a:ea typeface="Calibri"/>
                  <a:cs typeface="Calibri"/>
                  <a:sym typeface="Calibri"/>
                  <a:rtl val="0"/>
                </a:rPr>
                <a:t>Featured Listings</a:t>
              </a:r>
              <a:endParaRPr lang="en-US" sz="1400" b="1" i="1" dirty="0">
                <a:solidFill>
                  <a:schemeClr val="lt1"/>
                </a:solidFill>
                <a:latin typeface="Century Gothic" pitchFamily="34" charset="0"/>
                <a:ea typeface="Calibri"/>
                <a:cs typeface="Calibri"/>
                <a:sym typeface="Calibri"/>
                <a:rtl val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533400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400"/>
            <a:ext cx="9144000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8" t="7088" r="3646" b="13210"/>
          <a:stretch/>
        </p:blipFill>
        <p:spPr>
          <a:xfrm>
            <a:off x="5105400" y="870425"/>
            <a:ext cx="2931207" cy="387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3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14400" y="914399"/>
            <a:ext cx="3276601" cy="350520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315683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676400"/>
            <a:ext cx="29289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Featured in the Zip Code of your choice on the New TUReal Estate website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Included in Homepage &amp; TU.com Rotation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848977" y="3886200"/>
            <a:ext cx="1409705" cy="4572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$50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19201" y="3124200"/>
            <a:ext cx="2667000" cy="60960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89109" y="3200400"/>
            <a:ext cx="235994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en-US" b="1" dirty="0" smtClean="0">
                <a:solidFill>
                  <a:schemeClr val="lt1"/>
                </a:solidFill>
                <a:latin typeface="Century Gothic" pitchFamily="34" charset="0"/>
                <a:ea typeface="Calibri"/>
                <a:cs typeface="Calibri"/>
                <a:sym typeface="Calibri"/>
                <a:rtl val="0"/>
              </a:rPr>
              <a:t>Monthly </a:t>
            </a:r>
            <a:r>
              <a:rPr lang="en-US" b="1" dirty="0">
                <a:solidFill>
                  <a:schemeClr val="lt1"/>
                </a:solidFill>
                <a:latin typeface="Century Gothic" pitchFamily="34" charset="0"/>
                <a:ea typeface="Calibri"/>
                <a:cs typeface="Calibri"/>
                <a:sym typeface="Calibri"/>
                <a:rtl val="0"/>
              </a:rPr>
              <a:t>Investment</a:t>
            </a:r>
            <a:endParaRPr lang="en-US" b="1" i="1" dirty="0">
              <a:solidFill>
                <a:schemeClr val="lt1"/>
              </a:solidFill>
              <a:latin typeface="Century Gothic" pitchFamily="34" charset="0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02920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219201" y="1143000"/>
            <a:ext cx="2667000" cy="60960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95076" y="1219200"/>
            <a:ext cx="191751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en-US" b="1" dirty="0" smtClean="0">
                <a:solidFill>
                  <a:schemeClr val="lt1"/>
                </a:solidFill>
                <a:latin typeface="Century Gothic" pitchFamily="34" charset="0"/>
                <a:ea typeface="Calibri"/>
                <a:cs typeface="Calibri"/>
                <a:sym typeface="Calibri"/>
                <a:rtl val="0"/>
              </a:rPr>
              <a:t>Featured Agent</a:t>
            </a:r>
            <a:endParaRPr lang="en-US" b="1" i="1" dirty="0">
              <a:solidFill>
                <a:schemeClr val="lt1"/>
              </a:solidFill>
              <a:latin typeface="Century Gothic" pitchFamily="34" charset="0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33400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400"/>
            <a:ext cx="9144000" cy="1447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006074"/>
            <a:ext cx="2743200" cy="227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44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502920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867400" y="1127236"/>
            <a:ext cx="2834650" cy="3292364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315683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9244" y="1776340"/>
            <a:ext cx="2533880" cy="1384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Highly Visible ad placed on the area’s #1 site for Home Buyers with over 2,000,000 page views monthly!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1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of 5 rotation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75920" y="3823066"/>
            <a:ext cx="1219563" cy="50193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$300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31089" y="3229230"/>
            <a:ext cx="2307273" cy="483767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64888" y="3278295"/>
            <a:ext cx="2041630" cy="451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en-US" b="1" dirty="0" smtClean="0">
                <a:solidFill>
                  <a:schemeClr val="lt1"/>
                </a:solidFill>
                <a:latin typeface="Century Gothic" pitchFamily="34" charset="0"/>
                <a:ea typeface="Calibri"/>
                <a:cs typeface="Calibri"/>
                <a:sym typeface="Calibri"/>
                <a:rtl val="0"/>
              </a:rPr>
              <a:t>Monthly </a:t>
            </a:r>
            <a:r>
              <a:rPr lang="en-US" b="1" dirty="0">
                <a:solidFill>
                  <a:schemeClr val="lt1"/>
                </a:solidFill>
                <a:latin typeface="Century Gothic" pitchFamily="34" charset="0"/>
                <a:ea typeface="Calibri"/>
                <a:cs typeface="Calibri"/>
                <a:sym typeface="Calibri"/>
                <a:rtl val="0"/>
              </a:rPr>
              <a:t>Investment</a:t>
            </a:r>
            <a:endParaRPr lang="en-US" b="1" i="1" dirty="0">
              <a:solidFill>
                <a:schemeClr val="lt1"/>
              </a:solidFill>
              <a:latin typeface="Century Gothic" pitchFamily="34" charset="0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31089" y="1295400"/>
            <a:ext cx="2307273" cy="480940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836883" y="1326485"/>
            <a:ext cx="946067" cy="41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buClr>
                <a:srgbClr val="000000"/>
              </a:buClr>
              <a:buSzPct val="25000"/>
            </a:pPr>
            <a:r>
              <a:rPr lang="en-US" b="1" dirty="0" smtClean="0">
                <a:solidFill>
                  <a:schemeClr val="lt1"/>
                </a:solidFill>
                <a:latin typeface="Century Gothic" pitchFamily="34" charset="0"/>
                <a:ea typeface="Calibri"/>
                <a:cs typeface="Calibri"/>
                <a:sym typeface="Calibri"/>
                <a:rtl val="0"/>
              </a:rPr>
              <a:t>300x250</a:t>
            </a:r>
            <a:endParaRPr lang="en-US" b="1" i="1" dirty="0">
              <a:solidFill>
                <a:schemeClr val="lt1"/>
              </a:solidFill>
              <a:latin typeface="Century Gothic" pitchFamily="34" charset="0"/>
              <a:ea typeface="Calibri"/>
              <a:cs typeface="Calibri"/>
              <a:sym typeface="Calibri"/>
              <a:rtl val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33400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96394" y="685800"/>
            <a:ext cx="4961406" cy="4191000"/>
            <a:chOff x="110035" y="700454"/>
            <a:chExt cx="4763543" cy="3752999"/>
          </a:xfrm>
        </p:grpSpPr>
        <p:grpSp>
          <p:nvGrpSpPr>
            <p:cNvPr id="24" name="Group 23"/>
            <p:cNvGrpSpPr/>
            <p:nvPr/>
          </p:nvGrpSpPr>
          <p:grpSpPr>
            <a:xfrm>
              <a:off x="414097" y="700454"/>
              <a:ext cx="4459481" cy="3752999"/>
              <a:chOff x="-2061410" y="-270357"/>
              <a:chExt cx="5070434" cy="4712400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62" r="23645"/>
              <a:stretch/>
            </p:blipFill>
            <p:spPr>
              <a:xfrm>
                <a:off x="-2061410" y="-270357"/>
                <a:ext cx="5070434" cy="471240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804" y="2151844"/>
                <a:ext cx="1586925" cy="1269929"/>
              </a:xfrm>
              <a:prstGeom prst="rect">
                <a:avLst/>
              </a:prstGeom>
            </p:spPr>
          </p:pic>
        </p:grpSp>
        <p:pic>
          <p:nvPicPr>
            <p:cNvPr id="2052" name="Picture 20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35" y="1881736"/>
              <a:ext cx="2533803" cy="2111502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5400"/>
            <a:ext cx="9144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39175"/>
      </p:ext>
    </p:extLst>
  </p:cSld>
  <p:clrMapOvr>
    <a:masterClrMapping/>
  </p:clrMapOvr>
</p:sld>
</file>

<file path=ppt/theme/theme1.xml><?xml version="1.0" encoding="utf-8"?>
<a:theme xmlns:a="http://schemas.openxmlformats.org/drawingml/2006/main" name="TUReal Estate P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TUReal Estate PP Template</Template>
  <TotalTime>1028</TotalTime>
  <Words>395</Words>
  <Application>Microsoft Office PowerPoint</Application>
  <PresentationFormat>On-screen Show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TUReal Estate PP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Houston Chronicle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Warren</dc:creator>
  <cp:lastModifiedBy>Kevin Warren</cp:lastModifiedBy>
  <cp:revision>74</cp:revision>
  <dcterms:created xsi:type="dcterms:W3CDTF">2014-05-19T14:48:55Z</dcterms:created>
  <dcterms:modified xsi:type="dcterms:W3CDTF">2014-09-09T22:14:41Z</dcterms:modified>
  <cp:contentStatus/>
</cp:coreProperties>
</file>