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61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2B6E4F4-7C3D-4857-9323-3742C468594D}" type="datetimeFigureOut">
              <a:rPr lang="en-US" smtClean="0"/>
              <a:pPr/>
              <a:t>8/21/12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D01A176-9A5D-425E-8AA6-531D2BF3FE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B6E4F4-7C3D-4857-9323-3742C468594D}" type="datetimeFigureOut">
              <a:rPr lang="en-US" smtClean="0"/>
              <a:pPr/>
              <a:t>8/21/12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A176-9A5D-425E-8AA6-531D2BF3FE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B6E4F4-7C3D-4857-9323-3742C468594D}" type="datetimeFigureOut">
              <a:rPr lang="en-US" smtClean="0"/>
              <a:pPr/>
              <a:t>8/21/12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A176-9A5D-425E-8AA6-531D2BF3FE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B6E4F4-7C3D-4857-9323-3742C468594D}" type="datetimeFigureOut">
              <a:rPr lang="en-US" smtClean="0"/>
              <a:pPr/>
              <a:t>8/21/12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A176-9A5D-425E-8AA6-531D2BF3FE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B6E4F4-7C3D-4857-9323-3742C468594D}" type="datetimeFigureOut">
              <a:rPr lang="en-US" smtClean="0"/>
              <a:pPr/>
              <a:t>8/21/12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1A176-9A5D-425E-8AA6-531D2BF3FE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B6E4F4-7C3D-4857-9323-3742C468594D}" type="datetimeFigureOut">
              <a:rPr lang="en-US" smtClean="0"/>
              <a:pPr/>
              <a:t>8/21/12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1A176-9A5D-425E-8AA6-531D2BF3FE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2B6E4F4-7C3D-4857-9323-3742C468594D}" type="datetimeFigureOut">
              <a:rPr lang="en-US" smtClean="0"/>
              <a:pPr/>
              <a:t>8/21/12</a:t>
            </a:fld>
            <a:endParaRPr lang="en-US"/>
          </a:p>
        </p:txBody>
      </p:sp>
      <p:sp>
        <p:nvSpPr>
          <p:cNvPr id="27" name="Slide Number Placeholder 26"/>
          <p:cNvSpPr>
            <a:spLocks noGrp="1"/>
          </p:cNvSpPr>
          <p:nvPr>
            <p:ph type="sldNum" sz="quarter" idx="11"/>
          </p:nvPr>
        </p:nvSpPr>
        <p:spPr/>
        <p:txBody>
          <a:bodyPr rtlCol="0"/>
          <a:lstStyle/>
          <a:p>
            <a:fld id="{1D01A176-9A5D-425E-8AA6-531D2BF3FE9C}"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2B6E4F4-7C3D-4857-9323-3742C468594D}" type="datetimeFigureOut">
              <a:rPr lang="en-US" smtClean="0"/>
              <a:pPr/>
              <a:t>8/21/12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D01A176-9A5D-425E-8AA6-531D2BF3FE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6E4F4-7C3D-4857-9323-3742C468594D}" type="datetimeFigureOut">
              <a:rPr lang="en-US" smtClean="0"/>
              <a:pPr/>
              <a:t>8/21/12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01A176-9A5D-425E-8AA6-531D2BF3FE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B6E4F4-7C3D-4857-9323-3742C468594D}" type="datetimeFigureOut">
              <a:rPr lang="en-US" smtClean="0"/>
              <a:pPr/>
              <a:t>8/21/12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1A176-9A5D-425E-8AA6-531D2BF3FE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B6E4F4-7C3D-4857-9323-3742C468594D}" type="datetimeFigureOut">
              <a:rPr lang="en-US" smtClean="0"/>
              <a:pPr/>
              <a:t>8/21/12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1A176-9A5D-425E-8AA6-531D2BF3FE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2B6E4F4-7C3D-4857-9323-3742C468594D}" type="datetimeFigureOut">
              <a:rPr lang="en-US" smtClean="0"/>
              <a:pPr/>
              <a:t>8/21/12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D01A176-9A5D-425E-8AA6-531D2BF3FE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jpeg"/><Relationship Id="rId7" Type="http://schemas.openxmlformats.org/officeDocument/2006/relationships/image" Target="../media/image7.jpeg"/><Relationship Id="rId8"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MEE2010TopLeft2.jpg"/>
          <p:cNvPicPr>
            <a:picLocks noChangeAspect="1"/>
          </p:cNvPicPr>
          <p:nvPr/>
        </p:nvPicPr>
        <p:blipFill>
          <a:blip r:embed="rId2" cstate="print"/>
          <a:stretch>
            <a:fillRect/>
          </a:stretch>
        </p:blipFill>
        <p:spPr>
          <a:xfrm rot="470928">
            <a:off x="7315200" y="4114800"/>
            <a:ext cx="1543250" cy="809478"/>
          </a:xfrm>
          <a:prstGeom prst="rect">
            <a:avLst/>
          </a:prstGeom>
        </p:spPr>
      </p:pic>
      <p:pic>
        <p:nvPicPr>
          <p:cNvPr id="9" name="Picture 8" descr="WMEE2010TopLeft.jpg"/>
          <p:cNvPicPr>
            <a:picLocks noChangeAspect="1"/>
          </p:cNvPicPr>
          <p:nvPr/>
        </p:nvPicPr>
        <p:blipFill>
          <a:blip r:embed="rId3" cstate="print"/>
          <a:stretch>
            <a:fillRect/>
          </a:stretch>
        </p:blipFill>
        <p:spPr>
          <a:xfrm rot="708362">
            <a:off x="7382450" y="608232"/>
            <a:ext cx="1561023" cy="818801"/>
          </a:xfrm>
          <a:prstGeom prst="rect">
            <a:avLst/>
          </a:prstGeom>
        </p:spPr>
      </p:pic>
      <p:sp>
        <p:nvSpPr>
          <p:cNvPr id="15" name="TextBox 14"/>
          <p:cNvSpPr txBox="1"/>
          <p:nvPr/>
        </p:nvSpPr>
        <p:spPr>
          <a:xfrm>
            <a:off x="228600" y="381000"/>
            <a:ext cx="6248400" cy="400110"/>
          </a:xfrm>
          <a:prstGeom prst="rect">
            <a:avLst/>
          </a:prstGeom>
          <a:noFill/>
        </p:spPr>
        <p:txBody>
          <a:bodyPr wrap="square" rtlCol="0">
            <a:spAutoFit/>
          </a:bodyPr>
          <a:lstStyle/>
          <a:p>
            <a:r>
              <a:rPr lang="en-US" sz="2000" b="1" dirty="0" smtClean="0">
                <a:solidFill>
                  <a:schemeClr val="tx2"/>
                </a:solidFill>
                <a:latin typeface="Aharoni" pitchFamily="2" charset="-79"/>
                <a:cs typeface="Aharoni" pitchFamily="2" charset="-79"/>
              </a:rPr>
              <a:t>What is Internet Radio Advertising?</a:t>
            </a:r>
            <a:r>
              <a:rPr lang="en-US" dirty="0" smtClean="0">
                <a:latin typeface="Aharoni" pitchFamily="2" charset="-79"/>
                <a:cs typeface="Aharoni" pitchFamily="2" charset="-79"/>
              </a:rPr>
              <a:t>	</a:t>
            </a:r>
            <a:endParaRPr lang="en-US" dirty="0">
              <a:latin typeface="Aharoni" pitchFamily="2" charset="-79"/>
              <a:cs typeface="Aharoni" pitchFamily="2" charset="-79"/>
            </a:endParaRPr>
          </a:p>
        </p:txBody>
      </p:sp>
      <p:sp>
        <p:nvSpPr>
          <p:cNvPr id="16" name="TextBox 15"/>
          <p:cNvSpPr txBox="1"/>
          <p:nvPr/>
        </p:nvSpPr>
        <p:spPr>
          <a:xfrm>
            <a:off x="381000" y="762000"/>
            <a:ext cx="6248400" cy="1107996"/>
          </a:xfrm>
          <a:prstGeom prst="rect">
            <a:avLst/>
          </a:prstGeom>
          <a:noFill/>
        </p:spPr>
        <p:txBody>
          <a:bodyPr wrap="square" rtlCol="0">
            <a:spAutoFit/>
          </a:bodyPr>
          <a:lstStyle/>
          <a:p>
            <a:r>
              <a:rPr lang="en-US" sz="1100" dirty="0" smtClean="0">
                <a:latin typeface="Arial" pitchFamily="34" charset="0"/>
                <a:cs typeface="Arial" pitchFamily="34" charset="0"/>
              </a:rPr>
              <a:t> Internet radio listenership is growing at an amazing rate.  </a:t>
            </a:r>
            <a:r>
              <a:rPr lang="en-US" sz="1100" dirty="0" err="1" smtClean="0">
                <a:latin typeface="Arial" pitchFamily="34" charset="0"/>
                <a:cs typeface="Arial" pitchFamily="34" charset="0"/>
              </a:rPr>
              <a:t>eMarketer</a:t>
            </a:r>
            <a:r>
              <a:rPr lang="en-US" sz="1100" dirty="0" smtClean="0">
                <a:latin typeface="Arial" pitchFamily="34" charset="0"/>
                <a:cs typeface="Arial" pitchFamily="34" charset="0"/>
              </a:rPr>
              <a:t> estimates that in 2012 over 46% of all 12+ internet users will listen to an internet radio station.  That’s over 101 million people.   That’s why our radio stations have responded to this growing trend.  Each of our stations streams our broadcast signal through our radio station websites, Facebook pages and our iPhone and Android mobile apps.  As a marketer in our community, you have an opportunity to purchase advertising in our internet radio station streams.  </a:t>
            </a:r>
            <a:endParaRPr lang="en-US" sz="1100" dirty="0">
              <a:latin typeface="Arial" pitchFamily="34" charset="0"/>
              <a:cs typeface="Arial" pitchFamily="34" charset="0"/>
            </a:endParaRPr>
          </a:p>
        </p:txBody>
      </p:sp>
      <p:sp>
        <p:nvSpPr>
          <p:cNvPr id="20" name="Rectangle 19"/>
          <p:cNvSpPr/>
          <p:nvPr/>
        </p:nvSpPr>
        <p:spPr>
          <a:xfrm>
            <a:off x="152400" y="1828800"/>
            <a:ext cx="6400800" cy="400110"/>
          </a:xfrm>
          <a:prstGeom prst="rect">
            <a:avLst/>
          </a:prstGeom>
        </p:spPr>
        <p:txBody>
          <a:bodyPr wrap="square">
            <a:spAutoFit/>
          </a:bodyPr>
          <a:lstStyle/>
          <a:p>
            <a:r>
              <a:rPr lang="en-US" sz="2000" b="1" dirty="0" smtClean="0">
                <a:solidFill>
                  <a:schemeClr val="tx2"/>
                </a:solidFill>
                <a:latin typeface="Aharoni" pitchFamily="2" charset="-79"/>
                <a:cs typeface="Aharoni" pitchFamily="2" charset="-79"/>
              </a:rPr>
              <a:t>Benefits of Internet Radio  Advertising</a:t>
            </a:r>
            <a:endParaRPr lang="en-US" sz="2000" dirty="0">
              <a:solidFill>
                <a:schemeClr val="tx2"/>
              </a:solidFill>
              <a:latin typeface="Aharoni" pitchFamily="2" charset="-79"/>
              <a:cs typeface="Aharoni" pitchFamily="2" charset="-79"/>
            </a:endParaRPr>
          </a:p>
        </p:txBody>
      </p:sp>
      <p:sp>
        <p:nvSpPr>
          <p:cNvPr id="23" name="TextBox 22"/>
          <p:cNvSpPr txBox="1"/>
          <p:nvPr/>
        </p:nvSpPr>
        <p:spPr>
          <a:xfrm>
            <a:off x="457200" y="2209800"/>
            <a:ext cx="6324600" cy="3816429"/>
          </a:xfrm>
          <a:prstGeom prst="rect">
            <a:avLst/>
          </a:prstGeom>
          <a:noFill/>
        </p:spPr>
        <p:txBody>
          <a:bodyPr wrap="square" rtlCol="0">
            <a:spAutoFit/>
          </a:bodyPr>
          <a:lstStyle/>
          <a:p>
            <a:r>
              <a:rPr lang="en-US" sz="1100" dirty="0" smtClean="0">
                <a:latin typeface="Arial" pitchFamily="34" charset="0"/>
                <a:cs typeface="Arial" pitchFamily="34" charset="0"/>
              </a:rPr>
              <a:t>Advertisers who combine internet radio advertising along side  their broadcast campaigns are </a:t>
            </a:r>
          </a:p>
          <a:p>
            <a:r>
              <a:rPr lang="en-US" sz="1100" b="1" dirty="0" smtClean="0">
                <a:latin typeface="Arial" pitchFamily="34" charset="0"/>
                <a:cs typeface="Arial" pitchFamily="34" charset="0"/>
              </a:rPr>
              <a:t>3 1/2 times more likely to see success </a:t>
            </a:r>
            <a:r>
              <a:rPr lang="en-US" sz="1100" dirty="0" smtClean="0">
                <a:latin typeface="Arial" pitchFamily="34" charset="0"/>
                <a:cs typeface="Arial" pitchFamily="34" charset="0"/>
              </a:rPr>
              <a:t>than with broadcast alone.  It makes sense.  More and more consumers are going to the web to seek additional information before they purchase an item.  If a listener hears your commercial through one of our internet radio station streams, they are right there to open a new window on their pc or browse your web site through their smart phone browser.  Commercials that are run on our internet radio station streams can be entirely different than the spots you run on our broadcast channels.</a:t>
            </a:r>
          </a:p>
          <a:p>
            <a:endParaRPr lang="en-US" sz="1100" dirty="0" smtClean="0">
              <a:latin typeface="Arial" pitchFamily="34" charset="0"/>
              <a:cs typeface="Arial" pitchFamily="34" charset="0"/>
            </a:endParaRPr>
          </a:p>
          <a:p>
            <a:pPr>
              <a:buFont typeface="Arial" charset="0"/>
              <a:buChar char="•"/>
            </a:pPr>
            <a:r>
              <a:rPr lang="en-US" sz="1100" b="1" dirty="0" smtClean="0">
                <a:latin typeface="Arial" pitchFamily="34" charset="0"/>
                <a:cs typeface="Arial" pitchFamily="34" charset="0"/>
              </a:rPr>
              <a:t>Internet radio station advertising is a great way to promote your company’s web site or </a:t>
            </a:r>
          </a:p>
          <a:p>
            <a:r>
              <a:rPr lang="en-US" sz="1100" b="1" dirty="0" smtClean="0">
                <a:latin typeface="Arial" pitchFamily="34" charset="0"/>
                <a:cs typeface="Arial" pitchFamily="34" charset="0"/>
              </a:rPr>
              <a:t>     mobile web site</a:t>
            </a:r>
          </a:p>
          <a:p>
            <a:endParaRPr lang="en-US" sz="1100" b="1" dirty="0" smtClean="0">
              <a:latin typeface="Arial" pitchFamily="34" charset="0"/>
              <a:cs typeface="Arial" pitchFamily="34" charset="0"/>
            </a:endParaRPr>
          </a:p>
          <a:p>
            <a:pPr>
              <a:buFont typeface="Arial" charset="0"/>
              <a:buChar char="•"/>
            </a:pPr>
            <a:r>
              <a:rPr lang="en-US" sz="1100" b="1" dirty="0" smtClean="0">
                <a:latin typeface="Arial" pitchFamily="34" charset="0"/>
                <a:cs typeface="Arial" pitchFamily="34" charset="0"/>
              </a:rPr>
              <a:t>Internet radio station advertising is also a great way to promote your company’s Facebook    </a:t>
            </a:r>
          </a:p>
          <a:p>
            <a:r>
              <a:rPr lang="en-US" sz="1100" b="1" dirty="0" smtClean="0">
                <a:latin typeface="Arial" pitchFamily="34" charset="0"/>
                <a:cs typeface="Arial" pitchFamily="34" charset="0"/>
              </a:rPr>
              <a:t>     page, Twitter account or other form of social media.  </a:t>
            </a:r>
          </a:p>
          <a:p>
            <a:endParaRPr lang="en-US" sz="1100" b="1" dirty="0" smtClean="0">
              <a:latin typeface="Arial" pitchFamily="34" charset="0"/>
              <a:cs typeface="Arial" pitchFamily="34" charset="0"/>
            </a:endParaRPr>
          </a:p>
          <a:p>
            <a:pPr>
              <a:buFont typeface="Arial" charset="0"/>
              <a:buChar char="•"/>
            </a:pPr>
            <a:r>
              <a:rPr lang="en-US" sz="1100" b="1" dirty="0" smtClean="0">
                <a:latin typeface="Arial" pitchFamily="34" charset="0"/>
                <a:cs typeface="Arial" pitchFamily="34" charset="0"/>
              </a:rPr>
              <a:t>Internet radio station advertising will also help enhance your brand  in the community.  </a:t>
            </a:r>
          </a:p>
          <a:p>
            <a:pPr>
              <a:buFont typeface="Arial" charset="0"/>
              <a:buChar char="•"/>
            </a:pPr>
            <a:endParaRPr lang="en-US" sz="1100" b="1" dirty="0" smtClean="0">
              <a:latin typeface="Arial" pitchFamily="34" charset="0"/>
              <a:cs typeface="Arial" pitchFamily="34" charset="0"/>
            </a:endParaRPr>
          </a:p>
          <a:p>
            <a:pPr>
              <a:buFont typeface="Arial" charset="0"/>
              <a:buChar char="•"/>
            </a:pPr>
            <a:r>
              <a:rPr lang="en-US" sz="1100" b="1" dirty="0" smtClean="0">
                <a:latin typeface="Arial" pitchFamily="34" charset="0"/>
                <a:cs typeface="Arial" pitchFamily="34" charset="0"/>
              </a:rPr>
              <a:t>Internet radio station advertising is VERY affordable.</a:t>
            </a:r>
          </a:p>
          <a:p>
            <a:endParaRPr lang="en-US" sz="1100" dirty="0">
              <a:latin typeface="Arial" pitchFamily="34" charset="0"/>
              <a:cs typeface="Arial" pitchFamily="34" charset="0"/>
            </a:endParaRPr>
          </a:p>
          <a:p>
            <a:endParaRPr lang="en-US" sz="1100" dirty="0" smtClean="0"/>
          </a:p>
          <a:p>
            <a:endParaRPr lang="en-US" sz="1100" dirty="0"/>
          </a:p>
          <a:p>
            <a:endParaRPr lang="en-US" sz="1100" dirty="0" smtClean="0"/>
          </a:p>
          <a:p>
            <a:endParaRPr lang="en-US" sz="1100" dirty="0"/>
          </a:p>
        </p:txBody>
      </p:sp>
      <p:sp>
        <p:nvSpPr>
          <p:cNvPr id="27" name="TextBox 26"/>
          <p:cNvSpPr txBox="1"/>
          <p:nvPr/>
        </p:nvSpPr>
        <p:spPr>
          <a:xfrm>
            <a:off x="228600" y="5314890"/>
            <a:ext cx="6477000" cy="400110"/>
          </a:xfrm>
          <a:prstGeom prst="rect">
            <a:avLst/>
          </a:prstGeom>
          <a:noFill/>
        </p:spPr>
        <p:txBody>
          <a:bodyPr wrap="square" rtlCol="0">
            <a:spAutoFit/>
          </a:bodyPr>
          <a:lstStyle/>
          <a:p>
            <a:r>
              <a:rPr lang="en-US" sz="2000" dirty="0" smtClean="0">
                <a:solidFill>
                  <a:schemeClr val="tx2"/>
                </a:solidFill>
                <a:latin typeface="Aharoni" pitchFamily="2" charset="-79"/>
                <a:cs typeface="Aharoni" pitchFamily="2" charset="-79"/>
              </a:rPr>
              <a:t>Who’s Listening to our Internet Radio Stations?</a:t>
            </a:r>
            <a:endParaRPr lang="en-US" sz="2000" dirty="0">
              <a:solidFill>
                <a:schemeClr val="tx2"/>
              </a:solidFill>
              <a:latin typeface="Aharoni" pitchFamily="2" charset="-79"/>
              <a:cs typeface="Aharoni" pitchFamily="2" charset="-79"/>
            </a:endParaRPr>
          </a:p>
        </p:txBody>
      </p:sp>
      <p:sp>
        <p:nvSpPr>
          <p:cNvPr id="28" name="TextBox 27"/>
          <p:cNvSpPr txBox="1"/>
          <p:nvPr/>
        </p:nvSpPr>
        <p:spPr>
          <a:xfrm>
            <a:off x="381000" y="5766881"/>
            <a:ext cx="6096000" cy="769441"/>
          </a:xfrm>
          <a:prstGeom prst="rect">
            <a:avLst/>
          </a:prstGeom>
          <a:noFill/>
        </p:spPr>
        <p:txBody>
          <a:bodyPr wrap="square" rtlCol="0">
            <a:spAutoFit/>
          </a:bodyPr>
          <a:lstStyle/>
          <a:p>
            <a:r>
              <a:rPr lang="en-US" sz="1100" b="1" dirty="0" smtClean="0">
                <a:latin typeface="Arial" pitchFamily="34" charset="0"/>
                <a:cs typeface="Arial" pitchFamily="34" charset="0"/>
              </a:rPr>
              <a:t>EVERYONE!</a:t>
            </a:r>
            <a:r>
              <a:rPr lang="en-US" sz="1100" dirty="0" smtClean="0">
                <a:latin typeface="Arial" pitchFamily="34" charset="0"/>
                <a:cs typeface="Arial" pitchFamily="34" charset="0"/>
              </a:rPr>
              <a:t>  Well… practically.  In the Fort Wayne area over </a:t>
            </a:r>
            <a:r>
              <a:rPr lang="en-US" sz="1100" b="1" dirty="0" smtClean="0">
                <a:latin typeface="Arial" pitchFamily="34" charset="0"/>
                <a:cs typeface="Arial" pitchFamily="34" charset="0"/>
              </a:rPr>
              <a:t>84,000</a:t>
            </a:r>
            <a:r>
              <a:rPr lang="en-US" sz="1100" dirty="0" smtClean="0">
                <a:latin typeface="Arial" pitchFamily="34" charset="0"/>
                <a:cs typeface="Arial" pitchFamily="34" charset="0"/>
              </a:rPr>
              <a:t> people are listening to our internet radio station streams in an average month.  These listeners are coming back multiple times too.  Currently our internet radio stations are listened to an average of </a:t>
            </a:r>
            <a:r>
              <a:rPr lang="en-US" sz="1100" b="1" dirty="0" smtClean="0">
                <a:latin typeface="Arial" pitchFamily="34" charset="0"/>
                <a:cs typeface="Arial" pitchFamily="34" charset="0"/>
              </a:rPr>
              <a:t>291,000</a:t>
            </a:r>
            <a:r>
              <a:rPr lang="en-US" sz="1100" dirty="0" smtClean="0">
                <a:latin typeface="Arial" pitchFamily="34" charset="0"/>
                <a:cs typeface="Arial" pitchFamily="34" charset="0"/>
              </a:rPr>
              <a:t> times per month with  a total listening time of </a:t>
            </a:r>
            <a:r>
              <a:rPr lang="en-US" sz="1100" b="1" dirty="0" smtClean="0">
                <a:latin typeface="Arial" pitchFamily="34" charset="0"/>
                <a:cs typeface="Arial" pitchFamily="34" charset="0"/>
              </a:rPr>
              <a:t>310,000 hours</a:t>
            </a:r>
            <a:r>
              <a:rPr lang="en-US" sz="1100" dirty="0" smtClean="0">
                <a:latin typeface="Arial" pitchFamily="34" charset="0"/>
                <a:cs typeface="Arial" pitchFamily="34" charset="0"/>
              </a:rPr>
              <a:t>.  That’s over </a:t>
            </a:r>
            <a:r>
              <a:rPr lang="en-US" sz="1100" b="1" dirty="0" smtClean="0">
                <a:latin typeface="Arial" pitchFamily="34" charset="0"/>
                <a:cs typeface="Arial" pitchFamily="34" charset="0"/>
              </a:rPr>
              <a:t>1,860,000</a:t>
            </a:r>
            <a:r>
              <a:rPr lang="en-US" sz="1100" dirty="0" smtClean="0">
                <a:latin typeface="Arial" pitchFamily="34" charset="0"/>
                <a:cs typeface="Arial" pitchFamily="34" charset="0"/>
              </a:rPr>
              <a:t> </a:t>
            </a:r>
            <a:r>
              <a:rPr lang="en-US" sz="1100" b="1" dirty="0" smtClean="0">
                <a:latin typeface="Arial" pitchFamily="34" charset="0"/>
                <a:cs typeface="Arial" pitchFamily="34" charset="0"/>
              </a:rPr>
              <a:t>minutes!</a:t>
            </a:r>
            <a:endParaRPr lang="en-US" sz="1100" dirty="0">
              <a:latin typeface="Arial" pitchFamily="34" charset="0"/>
              <a:cs typeface="Arial" pitchFamily="34" charset="0"/>
            </a:endParaRPr>
          </a:p>
        </p:txBody>
      </p:sp>
      <p:pic>
        <p:nvPicPr>
          <p:cNvPr id="10" name="Picture 9" descr="1067TheFaniPhoneApp.png"/>
          <p:cNvPicPr>
            <a:picLocks noChangeAspect="1"/>
          </p:cNvPicPr>
          <p:nvPr/>
        </p:nvPicPr>
        <p:blipFill>
          <a:blip r:embed="rId4" cstate="print"/>
          <a:stretch>
            <a:fillRect/>
          </a:stretch>
        </p:blipFill>
        <p:spPr>
          <a:xfrm rot="20649012">
            <a:off x="7228202" y="1441670"/>
            <a:ext cx="762000" cy="1143000"/>
          </a:xfrm>
          <a:prstGeom prst="rect">
            <a:avLst/>
          </a:prstGeom>
        </p:spPr>
      </p:pic>
      <p:pic>
        <p:nvPicPr>
          <p:cNvPr id="11" name="Picture 10" descr="K105iPhoneApp.png"/>
          <p:cNvPicPr>
            <a:picLocks noChangeAspect="1"/>
          </p:cNvPicPr>
          <p:nvPr/>
        </p:nvPicPr>
        <p:blipFill>
          <a:blip r:embed="rId5" cstate="print"/>
          <a:stretch>
            <a:fillRect/>
          </a:stretch>
        </p:blipFill>
        <p:spPr>
          <a:xfrm rot="893278">
            <a:off x="7991581" y="5341752"/>
            <a:ext cx="812800" cy="1219200"/>
          </a:xfrm>
          <a:prstGeom prst="rect">
            <a:avLst/>
          </a:prstGeom>
        </p:spPr>
      </p:pic>
      <p:pic>
        <p:nvPicPr>
          <p:cNvPr id="13" name="Picture 12" descr="WBYRDroidApp.jpg"/>
          <p:cNvPicPr>
            <a:picLocks noChangeAspect="1"/>
          </p:cNvPicPr>
          <p:nvPr/>
        </p:nvPicPr>
        <p:blipFill>
          <a:blip r:embed="rId6" cstate="print"/>
          <a:stretch>
            <a:fillRect/>
          </a:stretch>
        </p:blipFill>
        <p:spPr>
          <a:xfrm rot="1140902">
            <a:off x="8104707" y="2745459"/>
            <a:ext cx="685800" cy="1219200"/>
          </a:xfrm>
          <a:prstGeom prst="rect">
            <a:avLst/>
          </a:prstGeom>
        </p:spPr>
      </p:pic>
      <p:pic>
        <p:nvPicPr>
          <p:cNvPr id="14" name="Picture 13" descr="WKJGListenLive.jpg"/>
          <p:cNvPicPr>
            <a:picLocks noChangeAspect="1"/>
          </p:cNvPicPr>
          <p:nvPr/>
        </p:nvPicPr>
        <p:blipFill>
          <a:blip r:embed="rId7"/>
          <a:stretch>
            <a:fillRect/>
          </a:stretch>
        </p:blipFill>
        <p:spPr>
          <a:xfrm rot="20533891">
            <a:off x="7192500" y="2495794"/>
            <a:ext cx="1936750" cy="399408"/>
          </a:xfrm>
          <a:prstGeom prst="rect">
            <a:avLst/>
          </a:prstGeom>
        </p:spPr>
      </p:pic>
      <p:pic>
        <p:nvPicPr>
          <p:cNvPr id="17" name="Picture 16" descr="WOWOiPhoneApp2012.png"/>
          <p:cNvPicPr>
            <a:picLocks noChangeAspect="1"/>
          </p:cNvPicPr>
          <p:nvPr/>
        </p:nvPicPr>
        <p:blipFill>
          <a:blip r:embed="rId8" cstate="print"/>
          <a:stretch>
            <a:fillRect/>
          </a:stretch>
        </p:blipFill>
        <p:spPr>
          <a:xfrm rot="20394627">
            <a:off x="7042665" y="4826903"/>
            <a:ext cx="812800" cy="12192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661</TotalTime>
  <Words>263</Words>
  <Application>Microsoft Macintosh PowerPoint</Application>
  <PresentationFormat>On-screen Show (4:3)</PresentationFormat>
  <Paragraphs>20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Urban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 Williams</dc:creator>
  <cp:lastModifiedBy>here there</cp:lastModifiedBy>
  <cp:revision>93</cp:revision>
  <dcterms:created xsi:type="dcterms:W3CDTF">2011-05-02T14:45:27Z</dcterms:created>
  <dcterms:modified xsi:type="dcterms:W3CDTF">2012-08-21T16:57:39Z</dcterms:modified>
</cp:coreProperties>
</file>